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76" r:id="rId2"/>
    <p:sldId id="277" r:id="rId3"/>
    <p:sldId id="278" r:id="rId4"/>
    <p:sldId id="289" r:id="rId5"/>
    <p:sldId id="279" r:id="rId6"/>
    <p:sldId id="280" r:id="rId7"/>
    <p:sldId id="281" r:id="rId8"/>
    <p:sldId id="282" r:id="rId9"/>
    <p:sldId id="283" r:id="rId10"/>
    <p:sldId id="284" r:id="rId11"/>
    <p:sldId id="285" r:id="rId12"/>
    <p:sldId id="286" r:id="rId13"/>
    <p:sldId id="287" r:id="rId14"/>
    <p:sldId id="288" r:id="rId15"/>
    <p:sldId id="256" r:id="rId16"/>
    <p:sldId id="290" r:id="rId17"/>
    <p:sldId id="257" r:id="rId18"/>
    <p:sldId id="258" r:id="rId19"/>
    <p:sldId id="259" r:id="rId20"/>
    <p:sldId id="260" r:id="rId21"/>
    <p:sldId id="262" r:id="rId22"/>
    <p:sldId id="263" r:id="rId23"/>
    <p:sldId id="264" r:id="rId24"/>
    <p:sldId id="261" r:id="rId25"/>
    <p:sldId id="265" r:id="rId26"/>
    <p:sldId id="266" r:id="rId27"/>
    <p:sldId id="272" r:id="rId28"/>
    <p:sldId id="273" r:id="rId29"/>
    <p:sldId id="274" r:id="rId30"/>
    <p:sldId id="267" r:id="rId31"/>
    <p:sldId id="268" r:id="rId32"/>
    <p:sldId id="269" r:id="rId33"/>
    <p:sldId id="296" r:id="rId34"/>
    <p:sldId id="299" r:id="rId35"/>
    <p:sldId id="300" r:id="rId36"/>
    <p:sldId id="304" r:id="rId37"/>
    <p:sldId id="301" r:id="rId38"/>
    <p:sldId id="302" r:id="rId39"/>
    <p:sldId id="292" r:id="rId40"/>
    <p:sldId id="305" r:id="rId41"/>
    <p:sldId id="306" r:id="rId42"/>
    <p:sldId id="307" r:id="rId43"/>
    <p:sldId id="308" r:id="rId44"/>
    <p:sldId id="291" r:id="rId45"/>
    <p:sldId id="270" r:id="rId46"/>
    <p:sldId id="275" r:id="rId47"/>
    <p:sldId id="293" r:id="rId48"/>
    <p:sldId id="309" r:id="rId49"/>
    <p:sldId id="271" r:id="rId50"/>
    <p:sldId id="294" r:id="rId51"/>
    <p:sldId id="295"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9">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96" autoAdjust="0"/>
    <p:restoredTop sz="94660"/>
  </p:normalViewPr>
  <p:slideViewPr>
    <p:cSldViewPr snapToGrid="0">
      <p:cViewPr varScale="1">
        <p:scale>
          <a:sx n="81" d="100"/>
          <a:sy n="81" d="100"/>
        </p:scale>
        <p:origin x="696" y="67"/>
      </p:cViewPr>
      <p:guideLst>
        <p:guide orient="horz" pos="2179"/>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2DB7230-0C7C-43A9-86E6-1620B380D0A9}" type="datetimeFigureOut">
              <a:rPr lang="es-ES" smtClean="0"/>
              <a:t>24/03/2023</a:t>
            </a:fld>
            <a:endParaRPr lang="es-ES"/>
          </a:p>
        </p:txBody>
      </p:sp>
      <p:sp>
        <p:nvSpPr>
          <p:cNvPr id="5" name="Footer Placeholder 4"/>
          <p:cNvSpPr>
            <a:spLocks noGrp="1"/>
          </p:cNvSpPr>
          <p:nvPr>
            <p:ph type="ftr" sz="quarter" idx="11"/>
          </p:nvPr>
        </p:nvSpPr>
        <p:spPr>
          <a:xfrm>
            <a:off x="2416500" y="329307"/>
            <a:ext cx="4973915" cy="309201"/>
          </a:xfrm>
        </p:spPr>
        <p:txBody>
          <a:bodyPr/>
          <a:lstStyle/>
          <a:p>
            <a:endParaRPr lang="es-ES"/>
          </a:p>
        </p:txBody>
      </p:sp>
      <p:sp>
        <p:nvSpPr>
          <p:cNvPr id="6" name="Slide Number Placeholder 5"/>
          <p:cNvSpPr>
            <a:spLocks noGrp="1"/>
          </p:cNvSpPr>
          <p:nvPr>
            <p:ph type="sldNum" sz="quarter" idx="12"/>
          </p:nvPr>
        </p:nvSpPr>
        <p:spPr>
          <a:xfrm>
            <a:off x="1437664" y="798973"/>
            <a:ext cx="811019" cy="503578"/>
          </a:xfrm>
        </p:spPr>
        <p:txBody>
          <a:bodyPr/>
          <a:lstStyle/>
          <a:p>
            <a:fld id="{87F2C20E-BAF8-4A23-A676-28A68EB08C2B}" type="slidenum">
              <a:rPr lang="es-ES" smtClean="0"/>
              <a:t>‹Nº›</a:t>
            </a:fld>
            <a:endParaRPr lang="es-E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5988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2DB7230-0C7C-43A9-86E6-1620B380D0A9}" type="datetimeFigureOut">
              <a:rPr lang="es-ES" smtClean="0"/>
              <a:t>24/03/2023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7F2C20E-BAF8-4A23-A676-28A68EB08C2B}" type="slidenum">
              <a:rPr lang="es-ES" smtClean="0"/>
              <a:t>‹Nº›</a:t>
            </a:fld>
            <a:endParaRPr lang="es-E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33187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2DB7230-0C7C-43A9-86E6-1620B380D0A9}" type="datetimeFigureOut">
              <a:rPr lang="es-ES" smtClean="0"/>
              <a:t>24/03/2023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7F2C20E-BAF8-4A23-A676-28A68EB08C2B}" type="slidenum">
              <a:rPr lang="es-ES" smtClean="0"/>
              <a:t>‹Nº›</a:t>
            </a:fld>
            <a:endParaRPr lang="es-E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80023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2DB7230-0C7C-43A9-86E6-1620B380D0A9}" type="datetimeFigureOut">
              <a:rPr lang="es-ES" smtClean="0"/>
              <a:t>24/03/2023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7F2C20E-BAF8-4A23-A676-28A68EB08C2B}" type="slidenum">
              <a:rPr lang="es-ES" smtClean="0"/>
              <a:t>‹Nº›</a:t>
            </a:fld>
            <a:endParaRPr lang="es-E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0771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2DB7230-0C7C-43A9-86E6-1620B380D0A9}" type="datetimeFigureOut">
              <a:rPr lang="es-ES" smtClean="0"/>
              <a:t>24/03/2023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7F2C20E-BAF8-4A23-A676-28A68EB08C2B}" type="slidenum">
              <a:rPr lang="es-ES" smtClean="0"/>
              <a:t>‹Nº›</a:t>
            </a:fld>
            <a:endParaRPr lang="es-E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1532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2DB7230-0C7C-43A9-86E6-1620B380D0A9}" type="datetimeFigureOut">
              <a:rPr lang="es-ES" smtClean="0"/>
              <a:t>24/03/2023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7F2C20E-BAF8-4A23-A676-28A68EB08C2B}" type="slidenum">
              <a:rPr lang="es-ES" smtClean="0"/>
              <a:t>‹Nº›</a:t>
            </a:fld>
            <a:endParaRPr lang="es-E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9148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447191" y="2824269"/>
            <a:ext cx="4645152" cy="264445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412362" y="2821491"/>
            <a:ext cx="4645152" cy="263737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2DB7230-0C7C-43A9-86E6-1620B380D0A9}" type="datetimeFigureOut">
              <a:rPr lang="es-ES" smtClean="0"/>
              <a:t>24/03/2023</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87F2C20E-BAF8-4A23-A676-28A68EB08C2B}" type="slidenum">
              <a:rPr lang="es-ES" smtClean="0"/>
              <a:t>‹Nº›</a:t>
            </a:fld>
            <a:endParaRPr lang="es-E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32099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2DB7230-0C7C-43A9-86E6-1620B380D0A9}" type="datetimeFigureOut">
              <a:rPr lang="es-ES" smtClean="0"/>
              <a:t>24/03/2023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87F2C20E-BAF8-4A23-A676-28A68EB08C2B}" type="slidenum">
              <a:rPr lang="es-ES" smtClean="0"/>
              <a:t>‹Nº›</a:t>
            </a:fld>
            <a:endParaRPr lang="es-E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54955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B7230-0C7C-43A9-86E6-1620B380D0A9}" type="datetimeFigureOut">
              <a:rPr lang="es-ES" smtClean="0"/>
              <a:t>24/03/2023</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87F2C20E-BAF8-4A23-A676-28A68EB08C2B}" type="slidenum">
              <a:rPr lang="es-ES" smtClean="0"/>
              <a:t>‹Nº›</a:t>
            </a:fld>
            <a:endParaRPr lang="es-ES"/>
          </a:p>
        </p:txBody>
      </p:sp>
    </p:spTree>
    <p:extLst>
      <p:ext uri="{BB962C8B-B14F-4D97-AF65-F5344CB8AC3E}">
        <p14:creationId xmlns:p14="http://schemas.microsoft.com/office/powerpoint/2010/main" val="4070995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2DB7230-0C7C-43A9-86E6-1620B380D0A9}" type="datetimeFigureOut">
              <a:rPr lang="es-ES" smtClean="0"/>
              <a:t>24/03/2023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7F2C20E-BAF8-4A23-A676-28A68EB08C2B}" type="slidenum">
              <a:rPr lang="es-ES" smtClean="0"/>
              <a:t>‹Nº›</a:t>
            </a:fld>
            <a:endParaRPr lang="es-E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0925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C2DB7230-0C7C-43A9-86E6-1620B380D0A9}" type="datetimeFigureOut">
              <a:rPr lang="es-ES" smtClean="0"/>
              <a:t>24/03/2023</a:t>
            </a:fld>
            <a:endParaRPr lang="es-ES"/>
          </a:p>
        </p:txBody>
      </p:sp>
      <p:sp>
        <p:nvSpPr>
          <p:cNvPr id="6" name="Footer Placeholder 5"/>
          <p:cNvSpPr>
            <a:spLocks noGrp="1"/>
          </p:cNvSpPr>
          <p:nvPr>
            <p:ph type="ftr" sz="quarter" idx="11"/>
          </p:nvPr>
        </p:nvSpPr>
        <p:spPr>
          <a:xfrm>
            <a:off x="1447382" y="318640"/>
            <a:ext cx="5541004" cy="320931"/>
          </a:xfrm>
        </p:spPr>
        <p:txBody>
          <a:bodyPr/>
          <a:lstStyle/>
          <a:p>
            <a:endParaRPr lang="es-ES"/>
          </a:p>
        </p:txBody>
      </p:sp>
      <p:sp>
        <p:nvSpPr>
          <p:cNvPr id="7" name="Slide Number Placeholder 6"/>
          <p:cNvSpPr>
            <a:spLocks noGrp="1"/>
          </p:cNvSpPr>
          <p:nvPr>
            <p:ph type="sldNum" sz="quarter" idx="12"/>
          </p:nvPr>
        </p:nvSpPr>
        <p:spPr/>
        <p:txBody>
          <a:bodyPr/>
          <a:lstStyle/>
          <a:p>
            <a:fld id="{87F2C20E-BAF8-4A23-A676-28A68EB08C2B}" type="slidenum">
              <a:rPr lang="es-ES" smtClean="0"/>
              <a:t>‹Nº›</a:t>
            </a:fld>
            <a:endParaRPr lang="es-E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43892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2DB7230-0C7C-43A9-86E6-1620B380D0A9}" type="datetimeFigureOut">
              <a:rPr lang="es-ES" smtClean="0"/>
              <a:t>24/03/2023</a:t>
            </a:fld>
            <a:endParaRPr lang="es-E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7F2C20E-BAF8-4A23-A676-28A68EB08C2B}" type="slidenum">
              <a:rPr lang="es-ES" smtClean="0"/>
              <a:t>‹Nº›</a:t>
            </a:fld>
            <a:endParaRPr lang="es-E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81910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idae.es/"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domoticaintegrada.com/iluminacion/"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habitissimo.com.mx/" TargetMode="External"/><Relationship Id="rId2" Type="http://schemas.openxmlformats.org/officeDocument/2006/relationships/hyperlink" Target="https://domoticaintegrada.com/" TargetMode="External"/><Relationship Id="rId1" Type="http://schemas.openxmlformats.org/officeDocument/2006/relationships/slideLayout" Target="../slideLayouts/slideLayout7.xml"/><Relationship Id="rId4" Type="http://schemas.openxmlformats.org/officeDocument/2006/relationships/hyperlink" Target="https://www.sutori.com/es"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8F403A-FA34-5156-CC52-80BE31CF647F}"/>
              </a:ext>
            </a:extLst>
          </p:cNvPr>
          <p:cNvSpPr>
            <a:spLocks noGrp="1"/>
          </p:cNvSpPr>
          <p:nvPr>
            <p:ph type="title"/>
          </p:nvPr>
        </p:nvSpPr>
        <p:spPr/>
        <p:txBody>
          <a:bodyPr>
            <a:normAutofit fontScale="90000"/>
          </a:bodyPr>
          <a:lstStyle/>
          <a:p>
            <a:pPr algn="ctr"/>
            <a:r>
              <a:rPr lang="es-MX" sz="7200" b="1" dirty="0"/>
              <a:t>La DOMOTICA</a:t>
            </a:r>
            <a:endParaRPr lang="es-BO" sz="7200" b="1" dirty="0"/>
          </a:p>
        </p:txBody>
      </p:sp>
      <p:sp>
        <p:nvSpPr>
          <p:cNvPr id="3" name="Marcador de contenido 2">
            <a:extLst>
              <a:ext uri="{FF2B5EF4-FFF2-40B4-BE49-F238E27FC236}">
                <a16:creationId xmlns:a16="http://schemas.microsoft.com/office/drawing/2014/main" id="{DAADC7E2-568B-E2A6-C2F0-C86812EE988F}"/>
              </a:ext>
            </a:extLst>
          </p:cNvPr>
          <p:cNvSpPr>
            <a:spLocks noGrp="1"/>
          </p:cNvSpPr>
          <p:nvPr>
            <p:ph idx="1"/>
          </p:nvPr>
        </p:nvSpPr>
        <p:spPr/>
        <p:txBody>
          <a:bodyPr/>
          <a:lstStyle/>
          <a:p>
            <a:endParaRPr lang="es-MX" dirty="0"/>
          </a:p>
          <a:p>
            <a:endParaRPr lang="es-MX" dirty="0"/>
          </a:p>
          <a:p>
            <a:endParaRPr lang="es-MX" dirty="0"/>
          </a:p>
          <a:p>
            <a:r>
              <a:rPr lang="es-BO" dirty="0" err="1"/>
              <a:t>Univ</a:t>
            </a:r>
            <a:r>
              <a:rPr lang="es-BO" dirty="0"/>
              <a:t>: Ronald Vargas Cantuta</a:t>
            </a:r>
          </a:p>
          <a:p>
            <a:r>
              <a:rPr lang="es-BO" dirty="0" err="1"/>
              <a:t>Univ</a:t>
            </a:r>
            <a:r>
              <a:rPr lang="es-BO" dirty="0"/>
              <a:t>: Liliana </a:t>
            </a:r>
            <a:r>
              <a:rPr lang="es-BO" dirty="0" err="1"/>
              <a:t>Quisberth</a:t>
            </a:r>
            <a:r>
              <a:rPr lang="es-BO" dirty="0"/>
              <a:t> Riveros</a:t>
            </a:r>
          </a:p>
          <a:p>
            <a:r>
              <a:rPr lang="es-BO" dirty="0" err="1"/>
              <a:t>Univ:Brayan</a:t>
            </a:r>
            <a:r>
              <a:rPr lang="es-BO" dirty="0"/>
              <a:t> Edgar Quispe Ramos</a:t>
            </a:r>
          </a:p>
        </p:txBody>
      </p:sp>
    </p:spTree>
    <p:extLst>
      <p:ext uri="{BB962C8B-B14F-4D97-AF65-F5344CB8AC3E}">
        <p14:creationId xmlns:p14="http://schemas.microsoft.com/office/powerpoint/2010/main" val="266441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34CB3B3-040F-0959-ECF2-527B6D9BBE34}"/>
              </a:ext>
            </a:extLst>
          </p:cNvPr>
          <p:cNvSpPr>
            <a:spLocks noGrp="1"/>
          </p:cNvSpPr>
          <p:nvPr>
            <p:ph idx="4294967295"/>
          </p:nvPr>
        </p:nvSpPr>
        <p:spPr>
          <a:xfrm>
            <a:off x="1293812" y="339528"/>
            <a:ext cx="9604375" cy="5145088"/>
          </a:xfrm>
        </p:spPr>
        <p:txBody>
          <a:bodyPr/>
          <a:lstStyle/>
          <a:p>
            <a:pPr marL="0" indent="0">
              <a:buNone/>
            </a:pPr>
            <a:r>
              <a:rPr lang="es-MX" dirty="0"/>
              <a:t>EN 1966</a:t>
            </a:r>
          </a:p>
          <a:p>
            <a:pPr marL="0" indent="0">
              <a:buNone/>
            </a:pPr>
            <a:r>
              <a:rPr lang="es-MX" sz="2400" b="0" i="0" dirty="0">
                <a:effectLst/>
              </a:rPr>
              <a:t>El ingeniero Jim Sutherland crea ECHO IV, un dispositivo inteligente que puede controlar los electrodomésticos y la temperatura del hogar, además de colaborar con tareas como listas de mercado.</a:t>
            </a:r>
            <a:endParaRPr lang="es-BO" sz="2400" dirty="0"/>
          </a:p>
        </p:txBody>
      </p:sp>
      <p:pic>
        <p:nvPicPr>
          <p:cNvPr id="4" name="Imagen 3">
            <a:extLst>
              <a:ext uri="{FF2B5EF4-FFF2-40B4-BE49-F238E27FC236}">
                <a16:creationId xmlns:a16="http://schemas.microsoft.com/office/drawing/2014/main" id="{997C7A9E-272A-635C-FCFE-471D287C1750}"/>
              </a:ext>
            </a:extLst>
          </p:cNvPr>
          <p:cNvPicPr>
            <a:picLocks noChangeAspect="1"/>
          </p:cNvPicPr>
          <p:nvPr/>
        </p:nvPicPr>
        <p:blipFill>
          <a:blip r:embed="rId2"/>
          <a:stretch>
            <a:fillRect/>
          </a:stretch>
        </p:blipFill>
        <p:spPr>
          <a:xfrm>
            <a:off x="3924300" y="2196444"/>
            <a:ext cx="3588863" cy="3648175"/>
          </a:xfrm>
          <a:prstGeom prst="rect">
            <a:avLst/>
          </a:prstGeom>
        </p:spPr>
      </p:pic>
    </p:spTree>
    <p:extLst>
      <p:ext uri="{BB962C8B-B14F-4D97-AF65-F5344CB8AC3E}">
        <p14:creationId xmlns:p14="http://schemas.microsoft.com/office/powerpoint/2010/main" val="1789990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DB8ABCC-84FE-7B67-47CB-8A927FDD8144}"/>
              </a:ext>
            </a:extLst>
          </p:cNvPr>
          <p:cNvSpPr>
            <a:spLocks noGrp="1"/>
          </p:cNvSpPr>
          <p:nvPr>
            <p:ph idx="4294967295"/>
          </p:nvPr>
        </p:nvSpPr>
        <p:spPr>
          <a:xfrm>
            <a:off x="1293812" y="348792"/>
            <a:ext cx="9604375" cy="5135825"/>
          </a:xfrm>
        </p:spPr>
        <p:txBody>
          <a:bodyPr/>
          <a:lstStyle/>
          <a:p>
            <a:pPr marL="0" indent="0">
              <a:buNone/>
            </a:pPr>
            <a:r>
              <a:rPr lang="es-MX" dirty="0"/>
              <a:t>EN 1975</a:t>
            </a:r>
          </a:p>
          <a:p>
            <a:pPr marL="0" indent="0">
              <a:buNone/>
            </a:pPr>
            <a:r>
              <a:rPr lang="es-MX" sz="2400" b="0" i="0" dirty="0">
                <a:effectLst/>
              </a:rPr>
              <a:t>En Escocia, la empresa Pico </a:t>
            </a:r>
            <a:r>
              <a:rPr lang="es-MX" sz="2400" b="0" i="0" dirty="0" err="1">
                <a:effectLst/>
              </a:rPr>
              <a:t>Electronics</a:t>
            </a:r>
            <a:r>
              <a:rPr lang="es-MX" sz="2400" b="0" i="0" dirty="0">
                <a:effectLst/>
              </a:rPr>
              <a:t> descubre que por medio del cableado de corriente alterna se puede controlar remotamente la iluminación y dispositivos eléctricos. Este protocolo de comunicación fue conocido como X-10.</a:t>
            </a:r>
          </a:p>
          <a:p>
            <a:pPr marL="0" indent="0">
              <a:buNone/>
            </a:pPr>
            <a:endParaRPr lang="es-BO" sz="2400" dirty="0"/>
          </a:p>
        </p:txBody>
      </p:sp>
      <p:pic>
        <p:nvPicPr>
          <p:cNvPr id="1026" name="Picture 2">
            <a:extLst>
              <a:ext uri="{FF2B5EF4-FFF2-40B4-BE49-F238E27FC236}">
                <a16:creationId xmlns:a16="http://schemas.microsoft.com/office/drawing/2014/main" id="{F6047860-CACC-5E15-A4E3-12710E2708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7516" y="2575957"/>
            <a:ext cx="3996965" cy="2908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702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E23B116-94BA-0D5C-E0DA-B2E2B0768509}"/>
              </a:ext>
            </a:extLst>
          </p:cNvPr>
          <p:cNvSpPr>
            <a:spLocks noGrp="1"/>
          </p:cNvSpPr>
          <p:nvPr>
            <p:ph idx="4294967295"/>
          </p:nvPr>
        </p:nvSpPr>
        <p:spPr>
          <a:xfrm>
            <a:off x="1293812" y="282804"/>
            <a:ext cx="9604375" cy="5201813"/>
          </a:xfrm>
        </p:spPr>
        <p:txBody>
          <a:bodyPr/>
          <a:lstStyle/>
          <a:p>
            <a:pPr marL="0" indent="0">
              <a:buNone/>
            </a:pPr>
            <a:r>
              <a:rPr lang="es-MX" dirty="0"/>
              <a:t>DESARROLLO DE LA DOMOTICA   1984</a:t>
            </a:r>
          </a:p>
          <a:p>
            <a:pPr marL="0" indent="0">
              <a:buNone/>
            </a:pPr>
            <a:r>
              <a:rPr lang="es-MX" b="0" i="0" dirty="0">
                <a:effectLst/>
                <a:latin typeface="Proxima Nova"/>
              </a:rPr>
              <a:t>La Asociación Estadounidense de Constructores de Viviendas denominó hogares con características automatizadas "casas inteligentes" para describir cómo la tecnología estaba mejorando las vidas de los propietarios. Un hogar armado con la capacidad de seguir un cronograma de forma automática puede ahorrarle al propietario tiempo y dinero, por lo que es un "hogar inteligente".</a:t>
            </a:r>
            <a:endParaRPr lang="es-MX" dirty="0"/>
          </a:p>
          <a:p>
            <a:pPr marL="0" indent="0">
              <a:buNone/>
            </a:pPr>
            <a:endParaRPr lang="es-BO" dirty="0"/>
          </a:p>
        </p:txBody>
      </p:sp>
      <p:pic>
        <p:nvPicPr>
          <p:cNvPr id="4" name="Imagen 3">
            <a:extLst>
              <a:ext uri="{FF2B5EF4-FFF2-40B4-BE49-F238E27FC236}">
                <a16:creationId xmlns:a16="http://schemas.microsoft.com/office/drawing/2014/main" id="{8C49E845-6364-601C-AAC2-87E664CB61C8}"/>
              </a:ext>
            </a:extLst>
          </p:cNvPr>
          <p:cNvPicPr>
            <a:picLocks noChangeAspect="1"/>
          </p:cNvPicPr>
          <p:nvPr/>
        </p:nvPicPr>
        <p:blipFill>
          <a:blip r:embed="rId2"/>
          <a:stretch>
            <a:fillRect/>
          </a:stretch>
        </p:blipFill>
        <p:spPr>
          <a:xfrm>
            <a:off x="3795859" y="2686639"/>
            <a:ext cx="4600279" cy="3469064"/>
          </a:xfrm>
          <a:prstGeom prst="rect">
            <a:avLst/>
          </a:prstGeom>
        </p:spPr>
      </p:pic>
    </p:spTree>
    <p:extLst>
      <p:ext uri="{BB962C8B-B14F-4D97-AF65-F5344CB8AC3E}">
        <p14:creationId xmlns:p14="http://schemas.microsoft.com/office/powerpoint/2010/main" val="1846597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B23248D-4EFF-6C7D-E783-8638E0B5F5A0}"/>
              </a:ext>
            </a:extLst>
          </p:cNvPr>
          <p:cNvSpPr>
            <a:spLocks noGrp="1"/>
          </p:cNvSpPr>
          <p:nvPr>
            <p:ph idx="4294967295"/>
          </p:nvPr>
        </p:nvSpPr>
        <p:spPr>
          <a:xfrm>
            <a:off x="1293812" y="150829"/>
            <a:ext cx="9604375" cy="5343214"/>
          </a:xfrm>
        </p:spPr>
        <p:txBody>
          <a:bodyPr/>
          <a:lstStyle/>
          <a:p>
            <a:pPr marL="0" indent="0">
              <a:buNone/>
            </a:pPr>
            <a:r>
              <a:rPr lang="es-MX" sz="2400" dirty="0"/>
              <a:t>EN 1989</a:t>
            </a:r>
          </a:p>
          <a:p>
            <a:pPr marL="0" indent="0">
              <a:buNone/>
            </a:pPr>
            <a:r>
              <a:rPr lang="es-MX" sz="2400" b="0" i="0" dirty="0">
                <a:effectLst/>
                <a:latin typeface="Proxima Nova"/>
              </a:rPr>
              <a:t>Los productos X10 revelaron productos de bricolaje para seguridad doméstica inalámbrica llamada SS5400. Fue creado para el propietario de tecnología inteligente en ese momento porque usted mismo podría instalarlo en su hogar.</a:t>
            </a:r>
            <a:endParaRPr lang="es-BO" sz="2400" dirty="0"/>
          </a:p>
        </p:txBody>
      </p:sp>
      <p:pic>
        <p:nvPicPr>
          <p:cNvPr id="4" name="Imagen 3">
            <a:extLst>
              <a:ext uri="{FF2B5EF4-FFF2-40B4-BE49-F238E27FC236}">
                <a16:creationId xmlns:a16="http://schemas.microsoft.com/office/drawing/2014/main" id="{11E85388-4625-42A3-036B-B19375C1D288}"/>
              </a:ext>
            </a:extLst>
          </p:cNvPr>
          <p:cNvPicPr>
            <a:picLocks noChangeAspect="1"/>
          </p:cNvPicPr>
          <p:nvPr/>
        </p:nvPicPr>
        <p:blipFill>
          <a:blip r:embed="rId2"/>
          <a:stretch>
            <a:fillRect/>
          </a:stretch>
        </p:blipFill>
        <p:spPr>
          <a:xfrm>
            <a:off x="3385842" y="2479250"/>
            <a:ext cx="5420314" cy="3412504"/>
          </a:xfrm>
          <a:prstGeom prst="rect">
            <a:avLst/>
          </a:prstGeom>
        </p:spPr>
      </p:pic>
    </p:spTree>
    <p:extLst>
      <p:ext uri="{BB962C8B-B14F-4D97-AF65-F5344CB8AC3E}">
        <p14:creationId xmlns:p14="http://schemas.microsoft.com/office/powerpoint/2010/main" val="194885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165B045-3128-6E0C-8DED-6A281073D51E}"/>
              </a:ext>
            </a:extLst>
          </p:cNvPr>
          <p:cNvSpPr>
            <a:spLocks noGrp="1"/>
          </p:cNvSpPr>
          <p:nvPr>
            <p:ph idx="4294967295"/>
          </p:nvPr>
        </p:nvSpPr>
        <p:spPr>
          <a:xfrm>
            <a:off x="1293812" y="715963"/>
            <a:ext cx="9604375" cy="4749800"/>
          </a:xfrm>
        </p:spPr>
        <p:txBody>
          <a:bodyPr>
            <a:normAutofit/>
          </a:bodyPr>
          <a:lstStyle/>
          <a:p>
            <a:pPr marL="0" indent="0">
              <a:buNone/>
            </a:pPr>
            <a:r>
              <a:rPr lang="es-MX" sz="2400" b="1" dirty="0"/>
              <a:t>PRINCIPIOS DEL 2000 EN ADELANTE</a:t>
            </a:r>
          </a:p>
          <a:p>
            <a:pPr algn="l"/>
            <a:r>
              <a:rPr lang="es-MX" sz="2000" b="0" i="0" dirty="0">
                <a:effectLst/>
                <a:latin typeface="Proxima Nova"/>
              </a:rPr>
              <a:t>En los últimos diez años, han habido avances en la tecnología que ha permitido un crecimiento exponencial en la tecnología de hogares inteligentes. </a:t>
            </a:r>
            <a:r>
              <a:rPr lang="es-MX" sz="2000" b="0" i="0" dirty="0" err="1">
                <a:effectLst/>
                <a:latin typeface="Proxima Nova"/>
              </a:rPr>
              <a:t>Vivint</a:t>
            </a:r>
            <a:r>
              <a:rPr lang="es-MX" sz="2000" b="0" i="0" dirty="0">
                <a:effectLst/>
                <a:latin typeface="Proxima Nova"/>
              </a:rPr>
              <a:t> ha sido un líder en seguridad para el hogar y domótica durante más de 14 años y continúa creando productos mejores y más inteligentes para los propietarios.</a:t>
            </a:r>
            <a:br>
              <a:rPr lang="es-MX" sz="2000" b="0" i="0" dirty="0">
                <a:effectLst/>
                <a:latin typeface="Proxima Nova"/>
              </a:rPr>
            </a:br>
            <a:endParaRPr lang="es-MX" sz="2000" b="0" i="0" dirty="0">
              <a:effectLst/>
              <a:latin typeface="Proxima Nova"/>
            </a:endParaRPr>
          </a:p>
          <a:p>
            <a:pPr algn="l"/>
            <a:r>
              <a:rPr lang="es-MX" sz="2000" b="0" i="0" dirty="0">
                <a:effectLst/>
                <a:latin typeface="Proxima Nova"/>
              </a:rPr>
              <a:t>Un buen hogar inteligente protege a su familia y hace que sus vidas sean más fáciles. Elimina las tareas que consumen tiempo y energía para que puedan pasar más tiempo juntos, reducir su impacto sobre el medio ambiente y evitar situaciones potencialmente peligrosas.</a:t>
            </a:r>
          </a:p>
          <a:p>
            <a:pPr marL="0" indent="0">
              <a:buNone/>
            </a:pPr>
            <a:endParaRPr lang="es-BO" sz="2400" b="1" dirty="0"/>
          </a:p>
        </p:txBody>
      </p:sp>
    </p:spTree>
    <p:extLst>
      <p:ext uri="{BB962C8B-B14F-4D97-AF65-F5344CB8AC3E}">
        <p14:creationId xmlns:p14="http://schemas.microsoft.com/office/powerpoint/2010/main" val="2896657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F8ED3D-537B-25E0-17DC-0962A53261EA}"/>
              </a:ext>
            </a:extLst>
          </p:cNvPr>
          <p:cNvSpPr>
            <a:spLocks noGrp="1"/>
          </p:cNvSpPr>
          <p:nvPr>
            <p:ph type="ctrTitle"/>
          </p:nvPr>
        </p:nvSpPr>
        <p:spPr>
          <a:xfrm>
            <a:off x="1840476" y="494950"/>
            <a:ext cx="8201146" cy="645953"/>
          </a:xfrm>
        </p:spPr>
        <p:txBody>
          <a:bodyPr>
            <a:noAutofit/>
          </a:bodyPr>
          <a:lstStyle/>
          <a:p>
            <a:r>
              <a:rPr lang="es-ES" sz="4800" b="1" dirty="0"/>
              <a:t>Que es </a:t>
            </a:r>
            <a:r>
              <a:rPr lang="es-ES" sz="4800" b="1" dirty="0" err="1"/>
              <a:t>domotica</a:t>
            </a:r>
            <a:r>
              <a:rPr lang="es-ES" sz="4800" b="1" dirty="0"/>
              <a:t>?</a:t>
            </a:r>
          </a:p>
        </p:txBody>
      </p:sp>
      <p:sp>
        <p:nvSpPr>
          <p:cNvPr id="3" name="Subtítulo 2">
            <a:extLst>
              <a:ext uri="{FF2B5EF4-FFF2-40B4-BE49-F238E27FC236}">
                <a16:creationId xmlns:a16="http://schemas.microsoft.com/office/drawing/2014/main" id="{5953871D-8E1D-0962-A681-37DE41843319}"/>
              </a:ext>
            </a:extLst>
          </p:cNvPr>
          <p:cNvSpPr>
            <a:spLocks noGrp="1"/>
          </p:cNvSpPr>
          <p:nvPr>
            <p:ph type="subTitle" idx="1"/>
          </p:nvPr>
        </p:nvSpPr>
        <p:spPr>
          <a:xfrm>
            <a:off x="496348" y="1140903"/>
            <a:ext cx="11199303" cy="2650921"/>
          </a:xfrm>
        </p:spPr>
        <p:txBody>
          <a:bodyPr>
            <a:noAutofit/>
          </a:bodyPr>
          <a:lstStyle/>
          <a:p>
            <a:r>
              <a:rPr lang="es-ES" sz="2400" b="0" i="0" dirty="0">
                <a:solidFill>
                  <a:schemeClr val="accent1"/>
                </a:solidFill>
                <a:effectLst/>
                <a:latin typeface="BlinkMacSystemFont"/>
              </a:rPr>
              <a:t>La domótica es la aplicación de la tecnología a la automatización del hogar y de edificios que utiliza para controlar y gestionar diferentes sistemas y dispositivos en el hogar o edificio de forma automatizada, con el fin de aportar seguridad, bienestar y confort.</a:t>
            </a:r>
            <a:r>
              <a:rPr lang="es-ES" sz="2400" b="0" i="0" dirty="0">
                <a:solidFill>
                  <a:srgbClr val="4A4A4A"/>
                </a:solidFill>
                <a:effectLst/>
                <a:latin typeface="BlinkMacSystemFont"/>
              </a:rPr>
              <a:t>.</a:t>
            </a:r>
            <a:endParaRPr lang="es-ES" sz="2400" dirty="0">
              <a:solidFill>
                <a:srgbClr val="4A4A4A"/>
              </a:solidFill>
              <a:effectLst/>
              <a:latin typeface="BlinkMacSystemFont"/>
            </a:endParaRPr>
          </a:p>
          <a:p>
            <a:r>
              <a:rPr lang="es-ES" sz="2400" dirty="0">
                <a:solidFill>
                  <a:schemeClr val="accent1"/>
                </a:solidFill>
                <a:effectLst/>
                <a:latin typeface="BlinkMacSystemFont"/>
              </a:rPr>
              <a:t>B</a:t>
            </a:r>
            <a:r>
              <a:rPr lang="es-ES" sz="2400" b="0" i="0" dirty="0">
                <a:solidFill>
                  <a:schemeClr val="accent1"/>
                </a:solidFill>
                <a:effectLst/>
                <a:latin typeface="BlinkMacSystemFont"/>
              </a:rPr>
              <a:t>ásicamente es una </a:t>
            </a:r>
            <a:r>
              <a:rPr lang="es-ES" sz="2400" b="1" i="0" dirty="0">
                <a:solidFill>
                  <a:schemeClr val="accent1"/>
                </a:solidFill>
                <a:effectLst/>
                <a:latin typeface="BlinkMacSystemFont"/>
              </a:rPr>
              <a:t>tecnología que nos permite gestionar una vivienda de forma inteligente y automática</a:t>
            </a:r>
            <a:r>
              <a:rPr lang="es-ES" sz="2800" b="1" i="0" dirty="0">
                <a:solidFill>
                  <a:schemeClr val="accent1"/>
                </a:solidFill>
                <a:effectLst/>
                <a:latin typeface="BlinkMacSystemFont"/>
              </a:rPr>
              <a:t>.</a:t>
            </a:r>
            <a:r>
              <a:rPr lang="es-ES" sz="2800" b="0" i="0" dirty="0">
                <a:solidFill>
                  <a:schemeClr val="accent1"/>
                </a:solidFill>
                <a:effectLst/>
                <a:latin typeface="BlinkMacSystemFont"/>
              </a:rPr>
              <a:t> </a:t>
            </a:r>
            <a:endParaRPr lang="es-ES" sz="2800" dirty="0">
              <a:solidFill>
                <a:schemeClr val="accent1"/>
              </a:solidFill>
            </a:endParaRPr>
          </a:p>
        </p:txBody>
      </p:sp>
      <p:pic>
        <p:nvPicPr>
          <p:cNvPr id="4" name="Imagen 3">
            <a:extLst>
              <a:ext uri="{FF2B5EF4-FFF2-40B4-BE49-F238E27FC236}">
                <a16:creationId xmlns:a16="http://schemas.microsoft.com/office/drawing/2014/main" id="{E862B0EC-8F50-11E8-B188-F0E554EDDB6D}"/>
              </a:ext>
            </a:extLst>
          </p:cNvPr>
          <p:cNvPicPr>
            <a:picLocks noChangeAspect="1"/>
          </p:cNvPicPr>
          <p:nvPr/>
        </p:nvPicPr>
        <p:blipFill rotWithShape="1">
          <a:blip r:embed="rId2"/>
          <a:srcRect b="11831"/>
          <a:stretch/>
        </p:blipFill>
        <p:spPr>
          <a:xfrm>
            <a:off x="6095999" y="3669232"/>
            <a:ext cx="4076230" cy="2392160"/>
          </a:xfrm>
          <a:prstGeom prst="rect">
            <a:avLst/>
          </a:prstGeom>
        </p:spPr>
      </p:pic>
    </p:spTree>
    <p:extLst>
      <p:ext uri="{BB962C8B-B14F-4D97-AF65-F5344CB8AC3E}">
        <p14:creationId xmlns:p14="http://schemas.microsoft.com/office/powerpoint/2010/main" val="3072205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5418C9D-E049-16CB-49A0-00CA372CA9AD}"/>
              </a:ext>
            </a:extLst>
          </p:cNvPr>
          <p:cNvSpPr>
            <a:spLocks noGrp="1"/>
          </p:cNvSpPr>
          <p:nvPr>
            <p:ph idx="1"/>
          </p:nvPr>
        </p:nvSpPr>
        <p:spPr>
          <a:xfrm>
            <a:off x="1451579" y="2139884"/>
            <a:ext cx="9603275" cy="3326461"/>
          </a:xfrm>
        </p:spPr>
        <p:txBody>
          <a:bodyPr>
            <a:normAutofit/>
          </a:bodyPr>
          <a:lstStyle/>
          <a:p>
            <a:pPr marL="0" indent="0" algn="ctr">
              <a:buNone/>
            </a:pPr>
            <a:r>
              <a:rPr lang="es-MX" sz="4000" b="1" dirty="0"/>
              <a:t>PRINCIPIOS DE FUNCIONAMIENTO</a:t>
            </a:r>
            <a:endParaRPr lang="es-BO" sz="4000" b="1" dirty="0"/>
          </a:p>
        </p:txBody>
      </p:sp>
      <p:pic>
        <p:nvPicPr>
          <p:cNvPr id="4" name="Imagen 3">
            <a:extLst>
              <a:ext uri="{FF2B5EF4-FFF2-40B4-BE49-F238E27FC236}">
                <a16:creationId xmlns:a16="http://schemas.microsoft.com/office/drawing/2014/main" id="{482F1605-CF80-52E6-F2E3-38EE42777EEA}"/>
              </a:ext>
            </a:extLst>
          </p:cNvPr>
          <p:cNvPicPr>
            <a:picLocks noChangeAspect="1"/>
          </p:cNvPicPr>
          <p:nvPr/>
        </p:nvPicPr>
        <p:blipFill>
          <a:blip r:embed="rId2"/>
          <a:stretch>
            <a:fillRect/>
          </a:stretch>
        </p:blipFill>
        <p:spPr>
          <a:xfrm>
            <a:off x="2157269" y="2894029"/>
            <a:ext cx="8191893" cy="2339958"/>
          </a:xfrm>
          <a:prstGeom prst="rect">
            <a:avLst/>
          </a:prstGeom>
        </p:spPr>
      </p:pic>
    </p:spTree>
    <p:extLst>
      <p:ext uri="{BB962C8B-B14F-4D97-AF65-F5344CB8AC3E}">
        <p14:creationId xmlns:p14="http://schemas.microsoft.com/office/powerpoint/2010/main" val="575653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16A9E01-2EB2-96CE-DE6A-61B093C57EA2}"/>
              </a:ext>
            </a:extLst>
          </p:cNvPr>
          <p:cNvSpPr>
            <a:spLocks noGrp="1"/>
          </p:cNvSpPr>
          <p:nvPr>
            <p:ph idx="1"/>
          </p:nvPr>
        </p:nvSpPr>
        <p:spPr>
          <a:xfrm>
            <a:off x="662125" y="339366"/>
            <a:ext cx="10353762" cy="1253764"/>
          </a:xfrm>
        </p:spPr>
        <p:txBody>
          <a:bodyPr>
            <a:normAutofit fontScale="77500" lnSpcReduction="20000"/>
          </a:bodyPr>
          <a:lstStyle/>
          <a:p>
            <a:pPr marL="36900" indent="0">
              <a:buNone/>
            </a:pPr>
            <a:r>
              <a:rPr lang="es-ES" sz="2400" b="1" dirty="0">
                <a:solidFill>
                  <a:schemeClr val="accent1"/>
                </a:solidFill>
                <a:effectLst/>
                <a:latin typeface="BlinkMacSystemFont"/>
              </a:rPr>
              <a:t>L</a:t>
            </a:r>
            <a:r>
              <a:rPr lang="es-ES" sz="2400" b="1" i="0" dirty="0">
                <a:solidFill>
                  <a:schemeClr val="accent1"/>
                </a:solidFill>
                <a:effectLst/>
                <a:latin typeface="BlinkMacSystemFont"/>
              </a:rPr>
              <a:t>a definición de la domótica es el conjunto de técnicas orientadas a automatizar una vivienda, integra la tecnología en los sistemas de seguridad, gestión energética, bienestar o comunicaciones. El diseño inteligente de un recinto cerrado.</a:t>
            </a:r>
            <a:endParaRPr lang="es-ES" sz="2400" b="1" dirty="0">
              <a:solidFill>
                <a:schemeClr val="accent1"/>
              </a:solidFill>
            </a:endParaRPr>
          </a:p>
        </p:txBody>
      </p:sp>
      <p:pic>
        <p:nvPicPr>
          <p:cNvPr id="4" name="Imagen 3">
            <a:extLst>
              <a:ext uri="{FF2B5EF4-FFF2-40B4-BE49-F238E27FC236}">
                <a16:creationId xmlns:a16="http://schemas.microsoft.com/office/drawing/2014/main" id="{B221B7E7-C322-C28E-4DE9-9BBFCD5EFD65}"/>
              </a:ext>
            </a:extLst>
          </p:cNvPr>
          <p:cNvPicPr>
            <a:picLocks noChangeAspect="1"/>
          </p:cNvPicPr>
          <p:nvPr/>
        </p:nvPicPr>
        <p:blipFill rotWithShape="1">
          <a:blip r:embed="rId2"/>
          <a:srcRect t="10186" b="6448"/>
          <a:stretch/>
        </p:blipFill>
        <p:spPr>
          <a:xfrm>
            <a:off x="815264" y="1593130"/>
            <a:ext cx="10561471" cy="4647413"/>
          </a:xfrm>
          <a:prstGeom prst="rect">
            <a:avLst/>
          </a:prstGeom>
        </p:spPr>
      </p:pic>
    </p:spTree>
    <p:extLst>
      <p:ext uri="{BB962C8B-B14F-4D97-AF65-F5344CB8AC3E}">
        <p14:creationId xmlns:p14="http://schemas.microsoft.com/office/powerpoint/2010/main" val="2203355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C69C5E1-4B94-8909-ABB1-F6A4539DBF31}"/>
              </a:ext>
            </a:extLst>
          </p:cNvPr>
          <p:cNvSpPr txBox="1"/>
          <p:nvPr/>
        </p:nvSpPr>
        <p:spPr>
          <a:xfrm>
            <a:off x="335560" y="553673"/>
            <a:ext cx="10905688" cy="2677656"/>
          </a:xfrm>
          <a:prstGeom prst="rect">
            <a:avLst/>
          </a:prstGeom>
          <a:noFill/>
        </p:spPr>
        <p:txBody>
          <a:bodyPr wrap="square" rtlCol="0">
            <a:spAutoFit/>
          </a:bodyPr>
          <a:lstStyle/>
          <a:p>
            <a:pPr algn="l" fontAlgn="base"/>
            <a:r>
              <a:rPr lang="es-ES" sz="2400" b="1" i="0" dirty="0">
                <a:solidFill>
                  <a:schemeClr val="accent1"/>
                </a:solidFill>
                <a:effectLst/>
                <a:latin typeface="lato" panose="020B0604020202020204" pitchFamily="34" charset="0"/>
              </a:rPr>
              <a:t>¿Para qué sirve la domótica?</a:t>
            </a:r>
          </a:p>
          <a:p>
            <a:pPr algn="l" fontAlgn="base"/>
            <a:r>
              <a:rPr lang="es-ES" sz="2400" b="0" i="0" dirty="0">
                <a:solidFill>
                  <a:schemeClr val="accent1"/>
                </a:solidFill>
                <a:effectLst/>
                <a:latin typeface="BlinkMacSystemFont"/>
              </a:rPr>
              <a:t>Podemos considerar la domótica como sinónimo de eficiencia energética. Según el </a:t>
            </a:r>
            <a:r>
              <a:rPr lang="es-ES" sz="2400" b="0" i="0" u="none" strike="noStrike" dirty="0">
                <a:solidFill>
                  <a:schemeClr val="accent1"/>
                </a:solidFill>
                <a:effectLst/>
                <a:latin typeface="BlinkMacSystemFont"/>
                <a:hlinkClick r:id="rId2">
                  <a:extLst>
                    <a:ext uri="{A12FA001-AC4F-418D-AE19-62706E023703}">
                      <ahyp:hlinkClr xmlns:ahyp="http://schemas.microsoft.com/office/drawing/2018/hyperlinkcolor" val="tx"/>
                    </a:ext>
                  </a:extLst>
                </a:hlinkClick>
              </a:rPr>
              <a:t>IDAE</a:t>
            </a:r>
            <a:r>
              <a:rPr lang="es-ES" sz="2400" b="0" i="0" dirty="0">
                <a:solidFill>
                  <a:schemeClr val="accent1"/>
                </a:solidFill>
                <a:effectLst/>
                <a:latin typeface="BlinkMacSystemFont"/>
              </a:rPr>
              <a:t>, el consumo de energía de las familias españolas supone ya un 30% del consumo total de energía del país, donde el 18% corresponde al ámbito doméstico. La domótica nos permite controlar una serie de sistemas y tecnologías para realizar un uso más racional de la climatización, la electricidad, el agua e incluso los sistemas de seguridad</a:t>
            </a:r>
            <a:endParaRPr lang="es-ES" sz="2400" dirty="0"/>
          </a:p>
        </p:txBody>
      </p:sp>
      <p:pic>
        <p:nvPicPr>
          <p:cNvPr id="3" name="Imagen 2">
            <a:extLst>
              <a:ext uri="{FF2B5EF4-FFF2-40B4-BE49-F238E27FC236}">
                <a16:creationId xmlns:a16="http://schemas.microsoft.com/office/drawing/2014/main" id="{6C4681D0-E502-07AF-A71B-499887247295}"/>
              </a:ext>
            </a:extLst>
          </p:cNvPr>
          <p:cNvPicPr>
            <a:picLocks noChangeAspect="1"/>
          </p:cNvPicPr>
          <p:nvPr/>
        </p:nvPicPr>
        <p:blipFill>
          <a:blip r:embed="rId3"/>
          <a:stretch>
            <a:fillRect/>
          </a:stretch>
        </p:blipFill>
        <p:spPr>
          <a:xfrm>
            <a:off x="2151404" y="2927041"/>
            <a:ext cx="7889191" cy="3377286"/>
          </a:xfrm>
          <a:prstGeom prst="rect">
            <a:avLst/>
          </a:prstGeom>
        </p:spPr>
      </p:pic>
    </p:spTree>
    <p:extLst>
      <p:ext uri="{BB962C8B-B14F-4D97-AF65-F5344CB8AC3E}">
        <p14:creationId xmlns:p14="http://schemas.microsoft.com/office/powerpoint/2010/main" val="3521927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445E491-D603-A531-BCCB-686A82D8A332}"/>
              </a:ext>
            </a:extLst>
          </p:cNvPr>
          <p:cNvSpPr txBox="1"/>
          <p:nvPr/>
        </p:nvSpPr>
        <p:spPr>
          <a:xfrm>
            <a:off x="578840" y="411061"/>
            <a:ext cx="11132191" cy="3077766"/>
          </a:xfrm>
          <a:prstGeom prst="rect">
            <a:avLst/>
          </a:prstGeom>
          <a:noFill/>
        </p:spPr>
        <p:txBody>
          <a:bodyPr wrap="square" rtlCol="0">
            <a:spAutoFit/>
          </a:bodyPr>
          <a:lstStyle/>
          <a:p>
            <a:pPr fontAlgn="base"/>
            <a:r>
              <a:rPr lang="es-ES" sz="3200" b="1" i="0" dirty="0">
                <a:solidFill>
                  <a:schemeClr val="accent1"/>
                </a:solidFill>
                <a:effectLst/>
                <a:latin typeface="lato" panose="020F0502020204030203" pitchFamily="34" charset="0"/>
              </a:rPr>
              <a:t>¿Cuáles son los beneficios de la domótica?</a:t>
            </a:r>
          </a:p>
          <a:p>
            <a:pPr fontAlgn="base"/>
            <a:r>
              <a:rPr lang="es-ES" sz="2400" b="0" i="0" dirty="0">
                <a:solidFill>
                  <a:schemeClr val="accent1"/>
                </a:solidFill>
                <a:effectLst/>
                <a:latin typeface="BlinkMacSystemFont"/>
              </a:rPr>
              <a:t>Cuando hablamos de casas inteligentes o Smart Home nos referimos a viviendas en las que a través de la domótica integrada por tecnologías y sistemas de control y monitorización podemos comunicarnos con nuestro hogar para conseguir el máximo confort, comodidad, seguridad y eficiencia energética</a:t>
            </a:r>
            <a:r>
              <a:rPr lang="es-ES" sz="2400" dirty="0">
                <a:solidFill>
                  <a:schemeClr val="accent1"/>
                </a:solidFill>
                <a:latin typeface="BlinkMacSystemFont"/>
              </a:rPr>
              <a:t>.</a:t>
            </a:r>
          </a:p>
          <a:p>
            <a:pPr fontAlgn="base"/>
            <a:r>
              <a:rPr lang="es-ES" sz="2400" b="0" i="0" dirty="0">
                <a:solidFill>
                  <a:schemeClr val="accent1"/>
                </a:solidFill>
                <a:effectLst/>
                <a:latin typeface="BlinkMacSystemFont"/>
              </a:rPr>
              <a:t>-La primera de las grandes ventajas que ofrece la domótica es el </a:t>
            </a:r>
            <a:r>
              <a:rPr lang="es-ES" sz="2400" b="1" i="0" dirty="0">
                <a:solidFill>
                  <a:schemeClr val="accent1"/>
                </a:solidFill>
                <a:effectLst/>
                <a:latin typeface="BlinkMacSystemFont"/>
              </a:rPr>
              <a:t>ahorro energético.</a:t>
            </a:r>
          </a:p>
          <a:p>
            <a:pPr fontAlgn="base"/>
            <a:r>
              <a:rPr lang="es-ES" sz="2400" b="0" i="0" dirty="0">
                <a:solidFill>
                  <a:schemeClr val="accent1"/>
                </a:solidFill>
                <a:effectLst/>
                <a:latin typeface="BlinkMacSystemFont"/>
              </a:rPr>
              <a:t>-Otra de las ventajas fundamentales que nos ofrecen es el </a:t>
            </a:r>
            <a:r>
              <a:rPr lang="es-ES" sz="2400" b="1" i="0" dirty="0">
                <a:solidFill>
                  <a:schemeClr val="accent1"/>
                </a:solidFill>
                <a:effectLst/>
                <a:latin typeface="BlinkMacSystemFont"/>
              </a:rPr>
              <a:t>confort</a:t>
            </a:r>
            <a:r>
              <a:rPr lang="es-ES" sz="2400" b="0" i="0" dirty="0">
                <a:solidFill>
                  <a:schemeClr val="accent1"/>
                </a:solidFill>
                <a:effectLst/>
                <a:latin typeface="BlinkMacSystemFont"/>
              </a:rPr>
              <a:t>. </a:t>
            </a:r>
          </a:p>
          <a:p>
            <a:endParaRPr lang="es-ES" dirty="0"/>
          </a:p>
        </p:txBody>
      </p:sp>
      <p:pic>
        <p:nvPicPr>
          <p:cNvPr id="4" name="Imagen 3">
            <a:extLst>
              <a:ext uri="{FF2B5EF4-FFF2-40B4-BE49-F238E27FC236}">
                <a16:creationId xmlns:a16="http://schemas.microsoft.com/office/drawing/2014/main" id="{70FF05D0-0834-E2A9-E36B-83B218BB7EE9}"/>
              </a:ext>
            </a:extLst>
          </p:cNvPr>
          <p:cNvPicPr>
            <a:picLocks noChangeAspect="1"/>
          </p:cNvPicPr>
          <p:nvPr/>
        </p:nvPicPr>
        <p:blipFill>
          <a:blip r:embed="rId2"/>
          <a:stretch>
            <a:fillRect/>
          </a:stretch>
        </p:blipFill>
        <p:spPr>
          <a:xfrm>
            <a:off x="2370762" y="3165940"/>
            <a:ext cx="7548345" cy="3019338"/>
          </a:xfrm>
          <a:prstGeom prst="rect">
            <a:avLst/>
          </a:prstGeom>
        </p:spPr>
      </p:pic>
    </p:spTree>
    <p:extLst>
      <p:ext uri="{BB962C8B-B14F-4D97-AF65-F5344CB8AC3E}">
        <p14:creationId xmlns:p14="http://schemas.microsoft.com/office/powerpoint/2010/main" val="3471262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7E4DB79-2AED-B531-4E07-A045A86B8114}"/>
              </a:ext>
            </a:extLst>
          </p:cNvPr>
          <p:cNvSpPr>
            <a:spLocks noGrp="1"/>
          </p:cNvSpPr>
          <p:nvPr>
            <p:ph idx="4294967295"/>
          </p:nvPr>
        </p:nvSpPr>
        <p:spPr>
          <a:xfrm>
            <a:off x="848412" y="207390"/>
            <a:ext cx="9602788" cy="5938885"/>
          </a:xfrm>
        </p:spPr>
        <p:txBody>
          <a:bodyPr>
            <a:normAutofit fontScale="92500" lnSpcReduction="20000"/>
          </a:bodyPr>
          <a:lstStyle/>
          <a:p>
            <a:pPr marL="0" indent="0" algn="ctr">
              <a:buNone/>
            </a:pPr>
            <a:r>
              <a:rPr lang="es-MX" sz="3000" b="1" u="sng" dirty="0"/>
              <a:t>INDICE</a:t>
            </a:r>
          </a:p>
          <a:p>
            <a:pPr marL="457200" indent="-457200">
              <a:buFont typeface="+mj-lt"/>
              <a:buAutoNum type="arabicParenR"/>
            </a:pPr>
            <a:r>
              <a:rPr lang="es-MX" sz="2400" b="1" dirty="0"/>
              <a:t>Antecedentes e historia</a:t>
            </a:r>
          </a:p>
          <a:p>
            <a:pPr marL="457200" indent="-457200">
              <a:buFont typeface="+mj-lt"/>
              <a:buAutoNum type="arabicParenR"/>
            </a:pPr>
            <a:r>
              <a:rPr lang="es-MX" sz="2400" b="1" dirty="0"/>
              <a:t>Principios de funcionamiento</a:t>
            </a:r>
          </a:p>
          <a:p>
            <a:pPr marL="457200" indent="-457200">
              <a:buFont typeface="+mj-lt"/>
              <a:buAutoNum type="arabicParenR"/>
            </a:pPr>
            <a:r>
              <a:rPr lang="es-MX" sz="2400" b="1" dirty="0"/>
              <a:t>Proceso de fabricación</a:t>
            </a:r>
          </a:p>
          <a:p>
            <a:pPr marL="457200" indent="-457200">
              <a:buFont typeface="+mj-lt"/>
              <a:buAutoNum type="arabicParenR"/>
            </a:pPr>
            <a:r>
              <a:rPr lang="es-MX" sz="2400" b="1" dirty="0"/>
              <a:t>Aplicaciones</a:t>
            </a:r>
          </a:p>
          <a:p>
            <a:pPr marL="457200" indent="-457200">
              <a:buFont typeface="+mj-lt"/>
              <a:buAutoNum type="arabicParenR"/>
            </a:pPr>
            <a:r>
              <a:rPr lang="es-MX" sz="2400" b="1" dirty="0"/>
              <a:t>Normas de calidad</a:t>
            </a:r>
          </a:p>
          <a:p>
            <a:pPr marL="457200" indent="-457200">
              <a:buFont typeface="+mj-lt"/>
              <a:buAutoNum type="arabicParenR"/>
            </a:pPr>
            <a:r>
              <a:rPr lang="es-MX" sz="2400" b="1" dirty="0" err="1"/>
              <a:t>Codigos</a:t>
            </a:r>
            <a:r>
              <a:rPr lang="es-MX" sz="2400" b="1" dirty="0"/>
              <a:t> y símbolos</a:t>
            </a:r>
          </a:p>
          <a:p>
            <a:pPr marL="457200" indent="-457200">
              <a:buFont typeface="+mj-lt"/>
              <a:buAutoNum type="arabicParenR"/>
            </a:pPr>
            <a:r>
              <a:rPr lang="es-MX" sz="2400" b="1" dirty="0"/>
              <a:t>Vida útil</a:t>
            </a:r>
          </a:p>
          <a:p>
            <a:pPr marL="457200" indent="-457200">
              <a:buFont typeface="+mj-lt"/>
              <a:buAutoNum type="arabicParenR"/>
            </a:pPr>
            <a:r>
              <a:rPr lang="es-MX" sz="2400" b="1" dirty="0" err="1"/>
              <a:t>Paises</a:t>
            </a:r>
            <a:r>
              <a:rPr lang="es-MX" sz="2400" b="1" dirty="0"/>
              <a:t> de fabricación</a:t>
            </a:r>
          </a:p>
          <a:p>
            <a:pPr marL="457200" indent="-457200">
              <a:buFont typeface="+mj-lt"/>
              <a:buAutoNum type="arabicParenR"/>
            </a:pPr>
            <a:r>
              <a:rPr lang="es-BO" sz="2400" b="1" dirty="0"/>
              <a:t>Costos</a:t>
            </a:r>
          </a:p>
          <a:p>
            <a:pPr marL="457200" indent="-457200">
              <a:buFont typeface="+mj-lt"/>
              <a:buAutoNum type="arabicParenR"/>
            </a:pPr>
            <a:r>
              <a:rPr lang="es-BO" sz="2400" b="1" dirty="0"/>
              <a:t>Referencias de información</a:t>
            </a:r>
          </a:p>
          <a:p>
            <a:pPr marL="457200" indent="-457200">
              <a:buFont typeface="+mj-lt"/>
              <a:buAutoNum type="arabicParenR"/>
            </a:pPr>
            <a:r>
              <a:rPr lang="es-BO" sz="2400" b="1" dirty="0"/>
              <a:t>Conclusiones</a:t>
            </a:r>
          </a:p>
        </p:txBody>
      </p:sp>
    </p:spTree>
    <p:extLst>
      <p:ext uri="{BB962C8B-B14F-4D97-AF65-F5344CB8AC3E}">
        <p14:creationId xmlns:p14="http://schemas.microsoft.com/office/powerpoint/2010/main" val="3196619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FAB03BD-49AF-1653-5BFC-49416C8CF746}"/>
              </a:ext>
            </a:extLst>
          </p:cNvPr>
          <p:cNvSpPr txBox="1"/>
          <p:nvPr/>
        </p:nvSpPr>
        <p:spPr>
          <a:xfrm>
            <a:off x="559266" y="327171"/>
            <a:ext cx="11073468" cy="4370427"/>
          </a:xfrm>
          <a:prstGeom prst="rect">
            <a:avLst/>
          </a:prstGeom>
          <a:noFill/>
        </p:spPr>
        <p:txBody>
          <a:bodyPr wrap="square" rtlCol="0">
            <a:spAutoFit/>
          </a:bodyPr>
          <a:lstStyle/>
          <a:p>
            <a:pPr fontAlgn="base">
              <a:buFont typeface="Arial" panose="020B0604020202020204" pitchFamily="34" charset="0"/>
              <a:buChar char="•"/>
            </a:pPr>
            <a:r>
              <a:rPr lang="es-ES" sz="3200" b="1" i="0" dirty="0">
                <a:solidFill>
                  <a:schemeClr val="accent1"/>
                </a:solidFill>
                <a:effectLst/>
                <a:latin typeface="BlinkMacSystemFont"/>
              </a:rPr>
              <a:t>También está la seguridad</a:t>
            </a:r>
            <a:r>
              <a:rPr lang="es-ES" sz="2400" b="1" i="0" dirty="0">
                <a:solidFill>
                  <a:schemeClr val="accent1"/>
                </a:solidFill>
                <a:effectLst/>
                <a:latin typeface="BlinkMacSystemFont"/>
              </a:rPr>
              <a:t>; </a:t>
            </a:r>
            <a:r>
              <a:rPr lang="es-ES" sz="2400" dirty="0">
                <a:solidFill>
                  <a:schemeClr val="accent1"/>
                </a:solidFill>
                <a:latin typeface="BlinkMacSystemFont"/>
              </a:rPr>
              <a:t>O</a:t>
            </a:r>
            <a:r>
              <a:rPr lang="es-ES" sz="2400" b="0" i="0" dirty="0">
                <a:solidFill>
                  <a:schemeClr val="accent1"/>
                </a:solidFill>
                <a:effectLst/>
                <a:latin typeface="BlinkMacSystemFont"/>
              </a:rPr>
              <a:t>tro de los puntos fuertes de la domótica aplicada a las Smart Home. En este ámbito nos encontramos desde alarmas de intrusión para evitar robos, hasta detectores de todo tipo que velan por nuestra seguridad: fuego, humo, gas, fugas y escapes de agua, por ejemplo. </a:t>
            </a:r>
          </a:p>
          <a:p>
            <a:pPr fontAlgn="base">
              <a:buFont typeface="Arial" panose="020B0604020202020204" pitchFamily="34" charset="0"/>
              <a:buChar char="•"/>
            </a:pPr>
            <a:r>
              <a:rPr lang="es-ES" sz="3200" b="1" i="0" dirty="0">
                <a:solidFill>
                  <a:schemeClr val="accent1"/>
                </a:solidFill>
                <a:effectLst/>
                <a:latin typeface="BlinkMacSystemFont"/>
              </a:rPr>
              <a:t>Mejores comunicaciones; </a:t>
            </a:r>
            <a:r>
              <a:rPr lang="es-ES" sz="2400" dirty="0">
                <a:solidFill>
                  <a:schemeClr val="accent1"/>
                </a:solidFill>
                <a:latin typeface="BlinkMacSystemFont"/>
              </a:rPr>
              <a:t>E</a:t>
            </a:r>
            <a:r>
              <a:rPr lang="es-ES" sz="2400" b="0" i="0" dirty="0">
                <a:solidFill>
                  <a:schemeClr val="accent1"/>
                </a:solidFill>
                <a:effectLst/>
                <a:latin typeface="BlinkMacSystemFont"/>
              </a:rPr>
              <a:t>l sistema instalado en nuestra casa inteligente estará dotado de una infraestructura de </a:t>
            </a:r>
            <a:r>
              <a:rPr lang="es-ES" sz="2400" b="1" i="0" dirty="0">
                <a:solidFill>
                  <a:schemeClr val="accent1"/>
                </a:solidFill>
                <a:effectLst/>
                <a:latin typeface="BlinkMacSystemFont"/>
              </a:rPr>
              <a:t>comunicaciones </a:t>
            </a:r>
            <a:r>
              <a:rPr lang="es-ES" sz="2400" b="0" i="0" dirty="0">
                <a:solidFill>
                  <a:schemeClr val="accent1"/>
                </a:solidFill>
                <a:effectLst/>
                <a:latin typeface="BlinkMacSystemFont"/>
              </a:rPr>
              <a:t>que potenciará y facilitará el resto de características de la casa </a:t>
            </a:r>
          </a:p>
          <a:p>
            <a:pPr fontAlgn="base">
              <a:buFont typeface="Arial" panose="020B0604020202020204" pitchFamily="34" charset="0"/>
              <a:buChar char="•"/>
            </a:pPr>
            <a:r>
              <a:rPr lang="es-ES" sz="2800" b="1" i="0" dirty="0">
                <a:solidFill>
                  <a:schemeClr val="accent1"/>
                </a:solidFill>
                <a:effectLst/>
                <a:latin typeface="BlinkMacSystemFont"/>
              </a:rPr>
              <a:t>Accesibilidad</a:t>
            </a:r>
            <a:r>
              <a:rPr lang="es-ES" sz="2400" b="1" dirty="0">
                <a:solidFill>
                  <a:schemeClr val="accent1"/>
                </a:solidFill>
                <a:latin typeface="BlinkMacSystemFont"/>
              </a:rPr>
              <a:t>;</a:t>
            </a:r>
            <a:r>
              <a:rPr lang="es-ES" sz="2400" b="0" i="0" dirty="0">
                <a:solidFill>
                  <a:schemeClr val="accent1"/>
                </a:solidFill>
                <a:effectLst/>
                <a:latin typeface="BlinkMacSystemFont"/>
              </a:rPr>
              <a:t> </a:t>
            </a:r>
            <a:r>
              <a:rPr lang="es-ES" sz="2400" dirty="0">
                <a:solidFill>
                  <a:schemeClr val="accent1"/>
                </a:solidFill>
                <a:latin typeface="BlinkMacSystemFont"/>
              </a:rPr>
              <a:t>U</a:t>
            </a:r>
            <a:r>
              <a:rPr lang="es-ES" sz="2400" b="0" i="0" dirty="0">
                <a:solidFill>
                  <a:schemeClr val="accent1"/>
                </a:solidFill>
                <a:effectLst/>
                <a:latin typeface="BlinkMacSystemFont"/>
              </a:rPr>
              <a:t>no de los grandes beneficios de la domótica se refiere a la accesibilidad especialmente en relación a personas con limitaciones funcionales, favoreciendo su autonomía personal y mejorando su calidad de vida y seguridad. </a:t>
            </a:r>
            <a:endParaRPr lang="es-ES" sz="2800" b="0" i="0" dirty="0">
              <a:solidFill>
                <a:schemeClr val="accent1"/>
              </a:solidFill>
              <a:effectLst/>
              <a:latin typeface="BlinkMacSystemFont"/>
            </a:endParaRPr>
          </a:p>
          <a:p>
            <a:endParaRPr lang="es-ES" dirty="0"/>
          </a:p>
        </p:txBody>
      </p:sp>
      <p:pic>
        <p:nvPicPr>
          <p:cNvPr id="4" name="Imagen 3">
            <a:extLst>
              <a:ext uri="{FF2B5EF4-FFF2-40B4-BE49-F238E27FC236}">
                <a16:creationId xmlns:a16="http://schemas.microsoft.com/office/drawing/2014/main" id="{EE92C74A-09AA-E4C0-01B0-ED3272BE60F4}"/>
              </a:ext>
            </a:extLst>
          </p:cNvPr>
          <p:cNvPicPr>
            <a:picLocks noChangeAspect="1"/>
          </p:cNvPicPr>
          <p:nvPr/>
        </p:nvPicPr>
        <p:blipFill rotWithShape="1">
          <a:blip r:embed="rId2"/>
          <a:srcRect l="16848" t="8017" r="13996" b="15121"/>
          <a:stretch/>
        </p:blipFill>
        <p:spPr>
          <a:xfrm>
            <a:off x="7192651" y="4308049"/>
            <a:ext cx="3808429" cy="2290714"/>
          </a:xfrm>
          <a:prstGeom prst="rect">
            <a:avLst/>
          </a:prstGeom>
        </p:spPr>
      </p:pic>
    </p:spTree>
    <p:extLst>
      <p:ext uri="{BB962C8B-B14F-4D97-AF65-F5344CB8AC3E}">
        <p14:creationId xmlns:p14="http://schemas.microsoft.com/office/powerpoint/2010/main" val="3580718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5012DA-3E62-9213-3026-A3081B956ADA}"/>
              </a:ext>
            </a:extLst>
          </p:cNvPr>
          <p:cNvSpPr>
            <a:spLocks noGrp="1"/>
          </p:cNvSpPr>
          <p:nvPr>
            <p:ph type="ctrTitle"/>
          </p:nvPr>
        </p:nvSpPr>
        <p:spPr>
          <a:xfrm>
            <a:off x="1177746" y="527969"/>
            <a:ext cx="9440034" cy="747157"/>
          </a:xfrm>
        </p:spPr>
        <p:txBody>
          <a:bodyPr>
            <a:normAutofit fontScale="90000"/>
          </a:bodyPr>
          <a:lstStyle/>
          <a:p>
            <a:r>
              <a:rPr lang="es-ES" dirty="0"/>
              <a:t>Tipos de </a:t>
            </a:r>
            <a:r>
              <a:rPr lang="es-ES" dirty="0" err="1"/>
              <a:t>domotica</a:t>
            </a:r>
            <a:endParaRPr lang="es-ES" dirty="0"/>
          </a:p>
        </p:txBody>
      </p:sp>
      <p:sp>
        <p:nvSpPr>
          <p:cNvPr id="3" name="Subtítulo 2">
            <a:extLst>
              <a:ext uri="{FF2B5EF4-FFF2-40B4-BE49-F238E27FC236}">
                <a16:creationId xmlns:a16="http://schemas.microsoft.com/office/drawing/2014/main" id="{3AE3A827-4CB9-7E3B-2E6E-410EE9C236F7}"/>
              </a:ext>
            </a:extLst>
          </p:cNvPr>
          <p:cNvSpPr>
            <a:spLocks noGrp="1"/>
          </p:cNvSpPr>
          <p:nvPr>
            <p:ph type="subTitle" idx="1"/>
          </p:nvPr>
        </p:nvSpPr>
        <p:spPr>
          <a:xfrm>
            <a:off x="687897" y="1040860"/>
            <a:ext cx="10939244" cy="4688821"/>
          </a:xfrm>
        </p:spPr>
        <p:txBody>
          <a:bodyPr>
            <a:normAutofit/>
          </a:bodyPr>
          <a:lstStyle/>
          <a:p>
            <a:pPr algn="l"/>
            <a:r>
              <a:rPr lang="es-ES" sz="2600" b="1" dirty="0">
                <a:solidFill>
                  <a:schemeClr val="accent1"/>
                </a:solidFill>
                <a:effectLst/>
                <a:latin typeface="Roboto" panose="02000000000000000000" pitchFamily="2" charset="0"/>
              </a:rPr>
              <a:t>Instalación domótica con cableado:</a:t>
            </a:r>
          </a:p>
          <a:p>
            <a:pPr algn="l"/>
            <a:r>
              <a:rPr lang="es-ES" sz="2400" b="0" i="0" dirty="0">
                <a:solidFill>
                  <a:schemeClr val="accent1"/>
                </a:solidFill>
                <a:effectLst/>
                <a:latin typeface="Roboto" panose="02000000000000000000" pitchFamily="2" charset="0"/>
              </a:rPr>
              <a:t>Este tipo de sistemas domóticos se caracterizan por ser </a:t>
            </a:r>
            <a:r>
              <a:rPr lang="es-ES" sz="2400" b="1" i="0" dirty="0">
                <a:solidFill>
                  <a:schemeClr val="accent1"/>
                </a:solidFill>
                <a:effectLst/>
                <a:latin typeface="Roboto" panose="02000000000000000000" pitchFamily="2" charset="0"/>
              </a:rPr>
              <a:t>muy eficaces</a:t>
            </a:r>
            <a:r>
              <a:rPr lang="es-ES" sz="2400" b="0" i="0" dirty="0">
                <a:solidFill>
                  <a:schemeClr val="accent1"/>
                </a:solidFill>
                <a:effectLst/>
                <a:latin typeface="Roboto" panose="02000000000000000000" pitchFamily="2" charset="0"/>
              </a:rPr>
              <a:t> y tener una </a:t>
            </a:r>
            <a:r>
              <a:rPr lang="es-ES" sz="2400" b="1" i="0" dirty="0">
                <a:solidFill>
                  <a:schemeClr val="accent1"/>
                </a:solidFill>
                <a:effectLst/>
                <a:latin typeface="Roboto" panose="02000000000000000000" pitchFamily="2" charset="0"/>
              </a:rPr>
              <a:t>gran estabilidad</a:t>
            </a:r>
            <a:r>
              <a:rPr lang="es-ES" sz="2400" b="0" i="0" dirty="0">
                <a:solidFill>
                  <a:schemeClr val="accent1"/>
                </a:solidFill>
                <a:effectLst/>
                <a:latin typeface="Roboto" panose="02000000000000000000" pitchFamily="2" charset="0"/>
              </a:rPr>
              <a:t> debido a la rapidez con la que se transmiten las señales</a:t>
            </a:r>
          </a:p>
          <a:p>
            <a:pPr algn="l"/>
            <a:r>
              <a:rPr lang="es-ES" sz="3000" b="1" dirty="0">
                <a:solidFill>
                  <a:schemeClr val="accent1"/>
                </a:solidFill>
                <a:effectLst/>
                <a:latin typeface="Roboto" panose="02000000000000000000" pitchFamily="2" charset="0"/>
              </a:rPr>
              <a:t>Instalación domótica con cable exclusivo:</a:t>
            </a:r>
          </a:p>
          <a:p>
            <a:pPr algn="l"/>
            <a:r>
              <a:rPr lang="es-ES" sz="2400" b="0" i="0" dirty="0">
                <a:solidFill>
                  <a:schemeClr val="accent1"/>
                </a:solidFill>
                <a:effectLst/>
                <a:latin typeface="Roboto" panose="02000000000000000000" pitchFamily="2" charset="0"/>
              </a:rPr>
              <a:t>Las instalaciones domóticas con cable exclusivo cuentan con importantes ventajas si lo que buscamos es una mayor seguridad, rapidez y eficacia. </a:t>
            </a:r>
          </a:p>
          <a:p>
            <a:pPr algn="l"/>
            <a:r>
              <a:rPr lang="es-ES" sz="2400" b="0" i="0" dirty="0">
                <a:solidFill>
                  <a:schemeClr val="accent1"/>
                </a:solidFill>
                <a:effectLst/>
                <a:latin typeface="Roboto" panose="02000000000000000000" pitchFamily="2" charset="0"/>
              </a:rPr>
              <a:t>Las instalaciones domóticas mediante cable exclusivo son </a:t>
            </a:r>
            <a:r>
              <a:rPr lang="es-ES" sz="2400" b="1" i="0" dirty="0">
                <a:solidFill>
                  <a:schemeClr val="accent1"/>
                </a:solidFill>
                <a:effectLst/>
                <a:latin typeface="Roboto" panose="02000000000000000000" pitchFamily="2" charset="0"/>
              </a:rPr>
              <a:t>recomendables especialmente para sistemas más complejos.</a:t>
            </a:r>
            <a:endParaRPr lang="es-ES" sz="2400" b="0" i="0" dirty="0">
              <a:solidFill>
                <a:schemeClr val="accent1"/>
              </a:solidFill>
              <a:effectLst/>
              <a:latin typeface="Roboto" panose="02000000000000000000" pitchFamily="2" charset="0"/>
            </a:endParaRPr>
          </a:p>
        </p:txBody>
      </p:sp>
    </p:spTree>
    <p:extLst>
      <p:ext uri="{BB962C8B-B14F-4D97-AF65-F5344CB8AC3E}">
        <p14:creationId xmlns:p14="http://schemas.microsoft.com/office/powerpoint/2010/main" val="1126234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45A748B-54C9-8C23-3C66-7A7DBD6FF63A}"/>
              </a:ext>
            </a:extLst>
          </p:cNvPr>
          <p:cNvSpPr txBox="1"/>
          <p:nvPr/>
        </p:nvSpPr>
        <p:spPr>
          <a:xfrm>
            <a:off x="352338" y="486561"/>
            <a:ext cx="11132190" cy="4308872"/>
          </a:xfrm>
          <a:prstGeom prst="rect">
            <a:avLst/>
          </a:prstGeom>
          <a:noFill/>
        </p:spPr>
        <p:txBody>
          <a:bodyPr wrap="square" rtlCol="0">
            <a:spAutoFit/>
          </a:bodyPr>
          <a:lstStyle/>
          <a:p>
            <a:pPr algn="l"/>
            <a:r>
              <a:rPr lang="es-ES" sz="3200" b="1" dirty="0">
                <a:solidFill>
                  <a:schemeClr val="accent1"/>
                </a:solidFill>
                <a:effectLst/>
                <a:latin typeface="Roboto" panose="02000000000000000000" pitchFamily="2" charset="0"/>
              </a:rPr>
              <a:t>Instalación domótica con cable compartido:</a:t>
            </a:r>
          </a:p>
          <a:p>
            <a:pPr algn="l"/>
            <a:r>
              <a:rPr lang="es-ES" sz="2400" b="0" i="0" dirty="0">
                <a:solidFill>
                  <a:schemeClr val="accent1"/>
                </a:solidFill>
                <a:effectLst/>
                <a:latin typeface="Roboto" panose="02000000000000000000" pitchFamily="2" charset="0"/>
              </a:rPr>
              <a:t>En este tipo de instalación, conocida con el nombre de </a:t>
            </a:r>
            <a:r>
              <a:rPr lang="es-ES" sz="2400" b="1" i="1" dirty="0" err="1">
                <a:solidFill>
                  <a:schemeClr val="accent1"/>
                </a:solidFill>
                <a:effectLst/>
                <a:latin typeface="Roboto" panose="02000000000000000000" pitchFamily="2" charset="0"/>
              </a:rPr>
              <a:t>powerline</a:t>
            </a:r>
            <a:r>
              <a:rPr lang="es-ES" sz="2400" b="0" i="0" dirty="0">
                <a:solidFill>
                  <a:schemeClr val="accent1"/>
                </a:solidFill>
                <a:effectLst/>
                <a:latin typeface="Roboto" panose="02000000000000000000" pitchFamily="2" charset="0"/>
              </a:rPr>
              <a:t>, se utiliza </a:t>
            </a:r>
            <a:r>
              <a:rPr lang="es-ES" sz="2400" b="1" i="0" dirty="0">
                <a:solidFill>
                  <a:schemeClr val="accent1"/>
                </a:solidFill>
                <a:effectLst/>
                <a:latin typeface="Roboto" panose="02000000000000000000" pitchFamily="2" charset="0"/>
              </a:rPr>
              <a:t>el cable de alimentación de otros equipos</a:t>
            </a:r>
            <a:r>
              <a:rPr lang="es-ES" sz="2400" b="0" i="0" dirty="0">
                <a:solidFill>
                  <a:schemeClr val="accent1"/>
                </a:solidFill>
                <a:effectLst/>
                <a:latin typeface="Roboto" panose="02000000000000000000" pitchFamily="2" charset="0"/>
              </a:rPr>
              <a:t> para realizar el envío de la señal de control. Por este motivo, los expertos en instalaciones domóticas suelen desaconsejar los sistemas con cable compartido siempre que sea posible evitarlos, y solamente recomiendan su uso para cubrir </a:t>
            </a:r>
            <a:r>
              <a:rPr lang="es-ES" sz="2400" b="1" i="0" dirty="0">
                <a:solidFill>
                  <a:schemeClr val="accent1"/>
                </a:solidFill>
                <a:effectLst/>
                <a:latin typeface="Roboto" panose="02000000000000000000" pitchFamily="2" charset="0"/>
              </a:rPr>
              <a:t>servicios que no sean críticos</a:t>
            </a:r>
            <a:r>
              <a:rPr lang="es-ES" sz="2400" b="0" i="0" dirty="0">
                <a:solidFill>
                  <a:schemeClr val="accent1"/>
                </a:solidFill>
                <a:effectLst/>
                <a:latin typeface="Roboto" panose="02000000000000000000" pitchFamily="2" charset="0"/>
              </a:rPr>
              <a:t> y que no exijan la transmisión de una cantidad de datos demasiado elevada.</a:t>
            </a:r>
          </a:p>
          <a:p>
            <a:pPr algn="l"/>
            <a:r>
              <a:rPr lang="es-ES" sz="3200" b="1" dirty="0">
                <a:solidFill>
                  <a:schemeClr val="accent1"/>
                </a:solidFill>
                <a:effectLst/>
                <a:latin typeface="Roboto" panose="02000000000000000000" pitchFamily="2" charset="0"/>
              </a:rPr>
              <a:t>Instalación domótica inalámbrica:</a:t>
            </a:r>
          </a:p>
          <a:p>
            <a:pPr algn="l"/>
            <a:r>
              <a:rPr lang="es-ES" sz="2400" b="0" i="0" dirty="0">
                <a:solidFill>
                  <a:schemeClr val="accent1"/>
                </a:solidFill>
                <a:effectLst/>
                <a:latin typeface="Roboto" panose="02000000000000000000" pitchFamily="2" charset="0"/>
              </a:rPr>
              <a:t>Se trata de instalaciones domóticas en las que no se utilizan cables para transmitir la señal, sino que en este caso, la información se transmite entre emisores y receptores mediante ondas de radiofrecuencia que interpretan las diferentes órdenes. Sin embargo, las instalaciones domóticas inalámbricas tienen la necesidad de ser </a:t>
            </a:r>
            <a:r>
              <a:rPr lang="es-ES" sz="2400" b="1" i="0" dirty="0">
                <a:solidFill>
                  <a:schemeClr val="accent1"/>
                </a:solidFill>
                <a:effectLst/>
                <a:latin typeface="Roboto" panose="02000000000000000000" pitchFamily="2" charset="0"/>
              </a:rPr>
              <a:t>equipadas y mantenidas con baterías o pilas</a:t>
            </a:r>
            <a:r>
              <a:rPr lang="es-ES" sz="2400" b="0" i="0" dirty="0">
                <a:solidFill>
                  <a:schemeClr val="accent1"/>
                </a:solidFill>
                <a:effectLst/>
                <a:latin typeface="Roboto" panose="02000000000000000000" pitchFamily="2" charset="0"/>
              </a:rPr>
              <a:t> que se deben cambiar o recargar cada cierto tiempo. </a:t>
            </a:r>
          </a:p>
          <a:p>
            <a:endParaRPr lang="es-ES" dirty="0"/>
          </a:p>
        </p:txBody>
      </p:sp>
    </p:spTree>
    <p:extLst>
      <p:ext uri="{BB962C8B-B14F-4D97-AF65-F5344CB8AC3E}">
        <p14:creationId xmlns:p14="http://schemas.microsoft.com/office/powerpoint/2010/main" val="1473961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C291162-D5D7-A056-39E0-3F28393FC0B6}"/>
              </a:ext>
            </a:extLst>
          </p:cNvPr>
          <p:cNvSpPr txBox="1"/>
          <p:nvPr/>
        </p:nvSpPr>
        <p:spPr>
          <a:xfrm>
            <a:off x="520117" y="401568"/>
            <a:ext cx="11224470" cy="3877985"/>
          </a:xfrm>
          <a:prstGeom prst="rect">
            <a:avLst/>
          </a:prstGeom>
          <a:noFill/>
        </p:spPr>
        <p:txBody>
          <a:bodyPr wrap="square" rtlCol="0">
            <a:spAutoFit/>
          </a:bodyPr>
          <a:lstStyle/>
          <a:p>
            <a:pPr algn="l"/>
            <a:r>
              <a:rPr lang="es-ES" sz="2800" b="1" dirty="0">
                <a:solidFill>
                  <a:schemeClr val="accent1"/>
                </a:solidFill>
                <a:effectLst/>
                <a:latin typeface="Roboto" panose="02000000000000000000" pitchFamily="2" charset="0"/>
              </a:rPr>
              <a:t>Sistema domótico mixto:</a:t>
            </a:r>
          </a:p>
          <a:p>
            <a:pPr algn="l"/>
            <a:r>
              <a:rPr lang="es-ES" sz="2000" b="0" i="0" dirty="0">
                <a:solidFill>
                  <a:schemeClr val="accent1"/>
                </a:solidFill>
                <a:effectLst/>
                <a:latin typeface="Roboto" panose="02000000000000000000" pitchFamily="2" charset="0"/>
              </a:rPr>
              <a:t>Además de las instalaciones domóticas con cables y las inalámbricas, a la hora de incorporar esta tecnología en el hogar se puede optar por una </a:t>
            </a:r>
            <a:r>
              <a:rPr lang="es-ES" sz="2000" b="1" i="0" dirty="0">
                <a:solidFill>
                  <a:schemeClr val="accent1"/>
                </a:solidFill>
                <a:effectLst/>
                <a:latin typeface="Roboto" panose="02000000000000000000" pitchFamily="2" charset="0"/>
              </a:rPr>
              <a:t>combinación de ambas</a:t>
            </a:r>
            <a:r>
              <a:rPr lang="es-ES" sz="2000" b="0" i="0" dirty="0">
                <a:solidFill>
                  <a:schemeClr val="accent1"/>
                </a:solidFill>
                <a:effectLst/>
                <a:latin typeface="Roboto" panose="02000000000000000000" pitchFamily="2" charset="0"/>
              </a:rPr>
              <a:t> con el fin de aprovechar las ventajas de cada una de ellas y responder a las necesidades particulares del usuario final. En los sistemas mixtos se emplea un control único que se encarga de intercambiar la información con los diferentes dispositivos. </a:t>
            </a:r>
          </a:p>
          <a:p>
            <a:pPr algn="l"/>
            <a:r>
              <a:rPr lang="es-ES" sz="2000" b="0" i="0" dirty="0">
                <a:solidFill>
                  <a:schemeClr val="accent1"/>
                </a:solidFill>
                <a:effectLst/>
                <a:latin typeface="Roboto" panose="02000000000000000000" pitchFamily="2" charset="0"/>
              </a:rPr>
              <a:t>Las instalaciones mixtas se posicionan como </a:t>
            </a:r>
            <a:r>
              <a:rPr lang="es-ES" sz="2000" b="1" i="0" dirty="0">
                <a:solidFill>
                  <a:schemeClr val="accent1"/>
                </a:solidFill>
                <a:effectLst/>
                <a:latin typeface="Roboto" panose="02000000000000000000" pitchFamily="2" charset="0"/>
              </a:rPr>
              <a:t>una solución muy adecuada para sistemas domóticos grandes </a:t>
            </a:r>
            <a:r>
              <a:rPr lang="es-ES" sz="2000" b="0" i="0" dirty="0">
                <a:solidFill>
                  <a:schemeClr val="accent1"/>
                </a:solidFill>
                <a:effectLst/>
                <a:latin typeface="Roboto" panose="02000000000000000000" pitchFamily="2" charset="0"/>
              </a:rPr>
              <a:t>que manejen una cantidad elevada de datos y funciones. Asimismo, la implementación de estos sistemas suele ser muy compleja, por lo que es recomendable que tanto su instalación como su mantenimiento sean llevados a cabo por expertos profesionales en domótica que cuenten con amplios conocimientos al respecto.</a:t>
            </a:r>
          </a:p>
          <a:p>
            <a:endParaRPr lang="es-ES" dirty="0"/>
          </a:p>
        </p:txBody>
      </p:sp>
      <p:pic>
        <p:nvPicPr>
          <p:cNvPr id="3" name="Imagen 2">
            <a:extLst>
              <a:ext uri="{FF2B5EF4-FFF2-40B4-BE49-F238E27FC236}">
                <a16:creationId xmlns:a16="http://schemas.microsoft.com/office/drawing/2014/main" id="{01541527-8800-2C3E-FD87-863C02330F07}"/>
              </a:ext>
            </a:extLst>
          </p:cNvPr>
          <p:cNvPicPr>
            <a:picLocks noChangeAspect="1"/>
          </p:cNvPicPr>
          <p:nvPr/>
        </p:nvPicPr>
        <p:blipFill rotWithShape="1">
          <a:blip r:embed="rId2"/>
          <a:srcRect t="28373"/>
          <a:stretch/>
        </p:blipFill>
        <p:spPr>
          <a:xfrm>
            <a:off x="4403745" y="3996965"/>
            <a:ext cx="4636562" cy="2064470"/>
          </a:xfrm>
          <a:prstGeom prst="rect">
            <a:avLst/>
          </a:prstGeom>
        </p:spPr>
      </p:pic>
    </p:spTree>
    <p:extLst>
      <p:ext uri="{BB962C8B-B14F-4D97-AF65-F5344CB8AC3E}">
        <p14:creationId xmlns:p14="http://schemas.microsoft.com/office/powerpoint/2010/main" val="3208634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08A79E5-F190-7FA6-DD0C-DB41AC552A8C}"/>
              </a:ext>
            </a:extLst>
          </p:cNvPr>
          <p:cNvSpPr txBox="1"/>
          <p:nvPr/>
        </p:nvSpPr>
        <p:spPr>
          <a:xfrm>
            <a:off x="3847750" y="486561"/>
            <a:ext cx="4496499" cy="646331"/>
          </a:xfrm>
          <a:prstGeom prst="rect">
            <a:avLst/>
          </a:prstGeom>
          <a:noFill/>
        </p:spPr>
        <p:txBody>
          <a:bodyPr wrap="square" rtlCol="0">
            <a:spAutoFit/>
          </a:bodyPr>
          <a:lstStyle/>
          <a:p>
            <a:pPr algn="ctr"/>
            <a:r>
              <a:rPr lang="es-ES" sz="3600" b="1" dirty="0"/>
              <a:t>MATERIALES</a:t>
            </a:r>
          </a:p>
        </p:txBody>
      </p:sp>
      <p:sp>
        <p:nvSpPr>
          <p:cNvPr id="4" name="CuadroTexto 3">
            <a:extLst>
              <a:ext uri="{FF2B5EF4-FFF2-40B4-BE49-F238E27FC236}">
                <a16:creationId xmlns:a16="http://schemas.microsoft.com/office/drawing/2014/main" id="{95C3AC72-0327-3A39-9059-B46CD6401A09}"/>
              </a:ext>
            </a:extLst>
          </p:cNvPr>
          <p:cNvSpPr txBox="1"/>
          <p:nvPr/>
        </p:nvSpPr>
        <p:spPr>
          <a:xfrm>
            <a:off x="624979" y="1283516"/>
            <a:ext cx="10645629" cy="4401205"/>
          </a:xfrm>
          <a:prstGeom prst="rect">
            <a:avLst/>
          </a:prstGeom>
          <a:noFill/>
        </p:spPr>
        <p:txBody>
          <a:bodyPr wrap="square" rtlCol="0">
            <a:spAutoFit/>
          </a:bodyPr>
          <a:lstStyle/>
          <a:p>
            <a:pPr algn="l"/>
            <a:r>
              <a:rPr lang="es-ES" sz="2000" b="1" dirty="0">
                <a:solidFill>
                  <a:schemeClr val="accent1"/>
                </a:solidFill>
                <a:effectLst/>
                <a:latin typeface="Roboto" panose="02000000000000000000" pitchFamily="2" charset="0"/>
              </a:rPr>
              <a:t>Elementos de las instalaciones domóticas;</a:t>
            </a:r>
          </a:p>
          <a:p>
            <a:pPr algn="l"/>
            <a:r>
              <a:rPr lang="es-ES" sz="2000" b="0" i="0" dirty="0">
                <a:solidFill>
                  <a:schemeClr val="accent1"/>
                </a:solidFill>
                <a:effectLst/>
                <a:latin typeface="Roboto" panose="02000000000000000000" pitchFamily="2" charset="0"/>
              </a:rPr>
              <a:t>Después de conocer las diferentes instalaciones domóticas que existen, con sus respectivas ventajas y desventajas principales, también debemos saber los elementos que forman parte de ellas.</a:t>
            </a:r>
          </a:p>
          <a:p>
            <a:pPr algn="l"/>
            <a:r>
              <a:rPr lang="es-ES" sz="2000" b="1" dirty="0">
                <a:solidFill>
                  <a:schemeClr val="accent1"/>
                </a:solidFill>
                <a:effectLst/>
                <a:latin typeface="Roboto" panose="02000000000000000000" pitchFamily="2" charset="0"/>
              </a:rPr>
              <a:t>Central de gestión domótica;</a:t>
            </a:r>
          </a:p>
          <a:p>
            <a:pPr algn="l"/>
            <a:r>
              <a:rPr lang="es-ES" sz="2000" b="0" i="0" dirty="0">
                <a:solidFill>
                  <a:schemeClr val="accent1"/>
                </a:solidFill>
                <a:effectLst/>
                <a:latin typeface="Roboto" panose="02000000000000000000" pitchFamily="2" charset="0"/>
              </a:rPr>
              <a:t>Dependiendo de las características de cada una de las instalaciones domóticas, existen </a:t>
            </a:r>
            <a:r>
              <a:rPr lang="es-ES" sz="2000" b="1" i="0" dirty="0">
                <a:solidFill>
                  <a:schemeClr val="accent1"/>
                </a:solidFill>
                <a:effectLst/>
                <a:latin typeface="Roboto" panose="02000000000000000000" pitchFamily="2" charset="0"/>
              </a:rPr>
              <a:t>varios tipos de centrales de gestión</a:t>
            </a:r>
            <a:r>
              <a:rPr lang="es-ES" sz="2000" dirty="0">
                <a:solidFill>
                  <a:schemeClr val="accent1"/>
                </a:solidFill>
                <a:latin typeface="Roboto" panose="02000000000000000000" pitchFamily="2" charset="0"/>
              </a:rPr>
              <a:t>. </a:t>
            </a:r>
            <a:r>
              <a:rPr lang="es-ES" sz="2000" b="0" i="0" dirty="0">
                <a:solidFill>
                  <a:schemeClr val="accent1"/>
                </a:solidFill>
                <a:effectLst/>
                <a:latin typeface="Roboto" panose="02000000000000000000" pitchFamily="2" charset="0"/>
              </a:rPr>
              <a:t>En el caso de los </a:t>
            </a:r>
            <a:r>
              <a:rPr lang="es-ES" sz="2000" b="1" i="0" dirty="0">
                <a:solidFill>
                  <a:schemeClr val="accent1"/>
                </a:solidFill>
                <a:effectLst/>
                <a:latin typeface="Roboto" panose="02000000000000000000" pitchFamily="2" charset="0"/>
              </a:rPr>
              <a:t>sistemas centralizados</a:t>
            </a:r>
            <a:r>
              <a:rPr lang="es-ES" sz="2000" b="0" i="0" dirty="0">
                <a:solidFill>
                  <a:schemeClr val="accent1"/>
                </a:solidFill>
                <a:effectLst/>
                <a:latin typeface="Roboto" panose="02000000000000000000" pitchFamily="2" charset="0"/>
              </a:rPr>
              <a:t>, la central de gestión es el “cerebro” que sirve como base central para distribuir las diferentes acciones a los sistemas domóticos instalados en la vivienda; mientras que en los </a:t>
            </a:r>
            <a:r>
              <a:rPr lang="es-ES" sz="2000" b="1" i="0" dirty="0">
                <a:solidFill>
                  <a:schemeClr val="accent1"/>
                </a:solidFill>
                <a:effectLst/>
                <a:latin typeface="Roboto" panose="02000000000000000000" pitchFamily="2" charset="0"/>
              </a:rPr>
              <a:t>sistemas descentralizados</a:t>
            </a:r>
            <a:r>
              <a:rPr lang="es-ES" sz="2000" b="0" i="0" dirty="0">
                <a:solidFill>
                  <a:schemeClr val="accent1"/>
                </a:solidFill>
                <a:effectLst/>
                <a:latin typeface="Roboto" panose="02000000000000000000" pitchFamily="2" charset="0"/>
              </a:rPr>
              <a:t>, esa gestión se desarrolla en cada uno de los sistemas de manera independiente.</a:t>
            </a:r>
          </a:p>
          <a:p>
            <a:pPr algn="l"/>
            <a:r>
              <a:rPr lang="es-ES" sz="2000" b="1" dirty="0">
                <a:solidFill>
                  <a:schemeClr val="accent1"/>
                </a:solidFill>
                <a:effectLst/>
                <a:latin typeface="Roboto" panose="02000000000000000000" pitchFamily="2" charset="0"/>
              </a:rPr>
              <a:t>Soportes de comunicación;</a:t>
            </a:r>
          </a:p>
          <a:p>
            <a:pPr algn="l"/>
            <a:r>
              <a:rPr lang="es-ES" sz="2000" b="0" i="0" dirty="0">
                <a:solidFill>
                  <a:schemeClr val="accent1"/>
                </a:solidFill>
                <a:effectLst/>
                <a:latin typeface="Roboto" panose="02000000000000000000" pitchFamily="2" charset="0"/>
              </a:rPr>
              <a:t>Son los elementos de las instalaciones domóticas que permiten el acceso al sistema mediante </a:t>
            </a:r>
            <a:r>
              <a:rPr lang="es-ES" sz="2000" b="1" i="0" dirty="0">
                <a:solidFill>
                  <a:schemeClr val="accent1"/>
                </a:solidFill>
                <a:effectLst/>
                <a:latin typeface="Roboto" panose="02000000000000000000" pitchFamily="2" charset="0"/>
              </a:rPr>
              <a:t>una conexión remota (a través de Internet) o de manera local</a:t>
            </a:r>
            <a:r>
              <a:rPr lang="es-ES" sz="2000" b="0" i="0" dirty="0">
                <a:solidFill>
                  <a:schemeClr val="accent1"/>
                </a:solidFill>
                <a:effectLst/>
                <a:latin typeface="Roboto" panose="02000000000000000000" pitchFamily="2" charset="0"/>
              </a:rPr>
              <a:t>. </a:t>
            </a:r>
            <a:endParaRPr lang="es-ES" sz="2000" dirty="0"/>
          </a:p>
        </p:txBody>
      </p:sp>
    </p:spTree>
    <p:extLst>
      <p:ext uri="{BB962C8B-B14F-4D97-AF65-F5344CB8AC3E}">
        <p14:creationId xmlns:p14="http://schemas.microsoft.com/office/powerpoint/2010/main" val="3841642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3E2C119-4C01-F6C9-0424-8FABF90EEF41}"/>
              </a:ext>
            </a:extLst>
          </p:cNvPr>
          <p:cNvSpPr txBox="1"/>
          <p:nvPr/>
        </p:nvSpPr>
        <p:spPr>
          <a:xfrm>
            <a:off x="553673" y="427839"/>
            <a:ext cx="5542327" cy="4370427"/>
          </a:xfrm>
          <a:prstGeom prst="rect">
            <a:avLst/>
          </a:prstGeom>
          <a:noFill/>
        </p:spPr>
        <p:txBody>
          <a:bodyPr wrap="square" rtlCol="0">
            <a:spAutoFit/>
          </a:bodyPr>
          <a:lstStyle/>
          <a:p>
            <a:pPr algn="l"/>
            <a:r>
              <a:rPr lang="es-ES" sz="2000" b="1" dirty="0">
                <a:solidFill>
                  <a:schemeClr val="accent1"/>
                </a:solidFill>
                <a:effectLst/>
                <a:latin typeface="Roboto" panose="02000000000000000000" pitchFamily="2" charset="0"/>
              </a:rPr>
              <a:t>Sensores</a:t>
            </a:r>
          </a:p>
          <a:p>
            <a:pPr algn="l"/>
            <a:r>
              <a:rPr lang="es-ES" sz="2000" b="0" i="0" dirty="0">
                <a:solidFill>
                  <a:schemeClr val="accent1"/>
                </a:solidFill>
                <a:effectLst/>
                <a:latin typeface="Roboto" panose="02000000000000000000" pitchFamily="2" charset="0"/>
              </a:rPr>
              <a:t>Se trata de elementos que reciben información del entorno o de la propia instalación. Entre los </a:t>
            </a:r>
            <a:r>
              <a:rPr lang="es-ES" sz="2000" b="1" i="0" dirty="0">
                <a:solidFill>
                  <a:schemeClr val="accent1"/>
                </a:solidFill>
                <a:effectLst/>
                <a:latin typeface="Roboto" panose="02000000000000000000" pitchFamily="2" charset="0"/>
              </a:rPr>
              <a:t>sensores más comunes en las instalaciones domóticas </a:t>
            </a:r>
            <a:r>
              <a:rPr lang="es-ES" sz="2000" b="0" i="0" dirty="0">
                <a:solidFill>
                  <a:schemeClr val="accent1"/>
                </a:solidFill>
                <a:effectLst/>
                <a:latin typeface="Roboto" panose="02000000000000000000" pitchFamily="2" charset="0"/>
              </a:rPr>
              <a:t>podemos destacar:</a:t>
            </a:r>
          </a:p>
          <a:p>
            <a:pPr algn="l">
              <a:buFont typeface="Arial" panose="020B0604020202020204" pitchFamily="34" charset="0"/>
              <a:buChar char="•"/>
            </a:pPr>
            <a:r>
              <a:rPr lang="es-ES" sz="2000" b="0" i="0" dirty="0">
                <a:solidFill>
                  <a:schemeClr val="accent1"/>
                </a:solidFill>
                <a:effectLst/>
                <a:latin typeface="Roboto" panose="02000000000000000000" pitchFamily="2" charset="0"/>
              </a:rPr>
              <a:t>Termostato</a:t>
            </a:r>
          </a:p>
          <a:p>
            <a:pPr algn="l">
              <a:buFont typeface="Arial" panose="020B0604020202020204" pitchFamily="34" charset="0"/>
              <a:buChar char="•"/>
            </a:pPr>
            <a:r>
              <a:rPr lang="es-ES" sz="2000" b="0" i="0" dirty="0">
                <a:solidFill>
                  <a:schemeClr val="accent1"/>
                </a:solidFill>
                <a:effectLst/>
                <a:latin typeface="Roboto" panose="02000000000000000000" pitchFamily="2" charset="0"/>
              </a:rPr>
              <a:t>Sensor de temperatura</a:t>
            </a:r>
          </a:p>
          <a:p>
            <a:pPr algn="l">
              <a:buFont typeface="Arial" panose="020B0604020202020204" pitchFamily="34" charset="0"/>
              <a:buChar char="•"/>
            </a:pPr>
            <a:r>
              <a:rPr lang="es-ES" sz="2000" b="0" i="0" dirty="0">
                <a:solidFill>
                  <a:schemeClr val="accent1"/>
                </a:solidFill>
                <a:effectLst/>
                <a:latin typeface="Roboto" panose="02000000000000000000" pitchFamily="2" charset="0"/>
              </a:rPr>
              <a:t>Sensor de agua</a:t>
            </a:r>
          </a:p>
          <a:p>
            <a:pPr algn="l">
              <a:buFont typeface="Arial" panose="020B0604020202020204" pitchFamily="34" charset="0"/>
              <a:buChar char="•"/>
            </a:pPr>
            <a:r>
              <a:rPr lang="es-ES" sz="2000" b="0" i="0" dirty="0">
                <a:solidFill>
                  <a:schemeClr val="accent1"/>
                </a:solidFill>
                <a:effectLst/>
                <a:latin typeface="Roboto" panose="02000000000000000000" pitchFamily="2" charset="0"/>
              </a:rPr>
              <a:t>Sensor de </a:t>
            </a:r>
            <a:r>
              <a:rPr lang="es-ES" sz="2000" b="0" i="0" u="sng" dirty="0">
                <a:solidFill>
                  <a:schemeClr val="accent1"/>
                </a:solidFill>
                <a:effectLst/>
                <a:latin typeface="Roboto" panose="02000000000000000000" pitchFamily="2" charset="0"/>
                <a:hlinkClick r:id="rId2">
                  <a:extLst>
                    <a:ext uri="{A12FA001-AC4F-418D-AE19-62706E023703}">
                      <ahyp:hlinkClr xmlns:ahyp="http://schemas.microsoft.com/office/drawing/2018/hyperlinkcolor" val="tx"/>
                    </a:ext>
                  </a:extLst>
                </a:hlinkClick>
              </a:rPr>
              <a:t>iluminación</a:t>
            </a:r>
            <a:endParaRPr lang="es-ES" sz="2000" b="0" i="0" dirty="0">
              <a:solidFill>
                <a:schemeClr val="accent1"/>
              </a:solidFill>
              <a:effectLst/>
              <a:latin typeface="Roboto" panose="02000000000000000000" pitchFamily="2" charset="0"/>
            </a:endParaRPr>
          </a:p>
          <a:p>
            <a:pPr algn="l">
              <a:buFont typeface="Arial" panose="020B0604020202020204" pitchFamily="34" charset="0"/>
              <a:buChar char="•"/>
            </a:pPr>
            <a:r>
              <a:rPr lang="es-ES" sz="2000" b="0" i="0" dirty="0">
                <a:solidFill>
                  <a:schemeClr val="accent1"/>
                </a:solidFill>
                <a:effectLst/>
                <a:latin typeface="Roboto" panose="02000000000000000000" pitchFamily="2" charset="0"/>
              </a:rPr>
              <a:t>Sonda de humedad</a:t>
            </a:r>
          </a:p>
          <a:p>
            <a:pPr algn="l">
              <a:buFont typeface="Arial" panose="020B0604020202020204" pitchFamily="34" charset="0"/>
              <a:buChar char="•"/>
            </a:pPr>
            <a:r>
              <a:rPr lang="es-ES" sz="2000" b="0" i="0" dirty="0">
                <a:solidFill>
                  <a:schemeClr val="accent1"/>
                </a:solidFill>
                <a:effectLst/>
                <a:latin typeface="Roboto" panose="02000000000000000000" pitchFamily="2" charset="0"/>
              </a:rPr>
              <a:t>Detector de fugas de gas</a:t>
            </a:r>
          </a:p>
          <a:p>
            <a:pPr algn="l">
              <a:buFont typeface="Arial" panose="020B0604020202020204" pitchFamily="34" charset="0"/>
              <a:buChar char="•"/>
            </a:pPr>
            <a:r>
              <a:rPr lang="es-ES" sz="2000" b="0" i="0" dirty="0">
                <a:solidFill>
                  <a:schemeClr val="accent1"/>
                </a:solidFill>
                <a:effectLst/>
                <a:latin typeface="Roboto" panose="02000000000000000000" pitchFamily="2" charset="0"/>
              </a:rPr>
              <a:t>Detector de humo y/o fuego</a:t>
            </a:r>
          </a:p>
          <a:p>
            <a:pPr algn="l">
              <a:buFont typeface="Arial" panose="020B0604020202020204" pitchFamily="34" charset="0"/>
              <a:buChar char="•"/>
            </a:pPr>
            <a:r>
              <a:rPr lang="es-ES" sz="2000" b="0" i="0" dirty="0">
                <a:solidFill>
                  <a:schemeClr val="accent1"/>
                </a:solidFill>
                <a:effectLst/>
                <a:latin typeface="Roboto" panose="02000000000000000000" pitchFamily="2" charset="0"/>
              </a:rPr>
              <a:t>Sensor de presencia</a:t>
            </a:r>
          </a:p>
          <a:p>
            <a:endParaRPr lang="es-ES" dirty="0"/>
          </a:p>
        </p:txBody>
      </p:sp>
      <p:pic>
        <p:nvPicPr>
          <p:cNvPr id="3" name="Imagen 2">
            <a:extLst>
              <a:ext uri="{FF2B5EF4-FFF2-40B4-BE49-F238E27FC236}">
                <a16:creationId xmlns:a16="http://schemas.microsoft.com/office/drawing/2014/main" id="{C4BDC4B8-4FE7-C9A6-41EC-10B0F1DE7C2D}"/>
              </a:ext>
            </a:extLst>
          </p:cNvPr>
          <p:cNvPicPr>
            <a:picLocks noChangeAspect="1"/>
          </p:cNvPicPr>
          <p:nvPr/>
        </p:nvPicPr>
        <p:blipFill>
          <a:blip r:embed="rId3"/>
          <a:stretch>
            <a:fillRect/>
          </a:stretch>
        </p:blipFill>
        <p:spPr>
          <a:xfrm>
            <a:off x="6096000" y="920692"/>
            <a:ext cx="5785802" cy="2971799"/>
          </a:xfrm>
          <a:prstGeom prst="rect">
            <a:avLst/>
          </a:prstGeom>
        </p:spPr>
      </p:pic>
      <p:sp>
        <p:nvSpPr>
          <p:cNvPr id="4" name="CuadroTexto 3">
            <a:extLst>
              <a:ext uri="{FF2B5EF4-FFF2-40B4-BE49-F238E27FC236}">
                <a16:creationId xmlns:a16="http://schemas.microsoft.com/office/drawing/2014/main" id="{9AC4FBA4-3B07-57F8-FBED-19439AD95229}"/>
              </a:ext>
            </a:extLst>
          </p:cNvPr>
          <p:cNvSpPr txBox="1"/>
          <p:nvPr/>
        </p:nvSpPr>
        <p:spPr>
          <a:xfrm>
            <a:off x="427139" y="4385344"/>
            <a:ext cx="11337722" cy="1846659"/>
          </a:xfrm>
          <a:prstGeom prst="rect">
            <a:avLst/>
          </a:prstGeom>
          <a:noFill/>
        </p:spPr>
        <p:txBody>
          <a:bodyPr wrap="square" rtlCol="0">
            <a:spAutoFit/>
          </a:bodyPr>
          <a:lstStyle/>
          <a:p>
            <a:pPr algn="l"/>
            <a:r>
              <a:rPr lang="es-ES" b="1" dirty="0">
                <a:solidFill>
                  <a:schemeClr val="accent1"/>
                </a:solidFill>
                <a:effectLst/>
                <a:latin typeface="Roboto" panose="02000000000000000000" pitchFamily="2" charset="0"/>
              </a:rPr>
              <a:t>Actuadores</a:t>
            </a:r>
          </a:p>
          <a:p>
            <a:pPr algn="l"/>
            <a:r>
              <a:rPr lang="es-ES" b="0" i="0" dirty="0">
                <a:solidFill>
                  <a:schemeClr val="accent1"/>
                </a:solidFill>
                <a:effectLst/>
                <a:latin typeface="Roboto" panose="02000000000000000000" pitchFamily="2" charset="0"/>
              </a:rPr>
              <a:t>Son aquellos elementos de las instalaciones domóticas que se encargan de </a:t>
            </a:r>
            <a:r>
              <a:rPr lang="es-ES" b="1" i="0" dirty="0">
                <a:solidFill>
                  <a:schemeClr val="accent1"/>
                </a:solidFill>
                <a:effectLst/>
                <a:latin typeface="Roboto" panose="02000000000000000000" pitchFamily="2" charset="0"/>
              </a:rPr>
              <a:t>ejecutar una acción concreta</a:t>
            </a:r>
            <a:r>
              <a:rPr lang="es-ES" b="0" i="0" dirty="0">
                <a:solidFill>
                  <a:schemeClr val="accent1"/>
                </a:solidFill>
                <a:effectLst/>
                <a:latin typeface="Roboto" panose="02000000000000000000" pitchFamily="2" charset="0"/>
              </a:rPr>
              <a:t> y que sirven para actuar tras ser alertados por alguno de los sensores instalados. Un ejemplo de actuador puede ser una electroválvula que corte el suministro de gas después de que el sensor haya detectado una fuga en la vivienda.</a:t>
            </a:r>
          </a:p>
          <a:p>
            <a:pPr algn="l"/>
            <a:r>
              <a:rPr lang="es-ES" sz="2400" b="0" i="0" dirty="0">
                <a:solidFill>
                  <a:srgbClr val="85868C"/>
                </a:solidFill>
                <a:effectLst/>
                <a:latin typeface="Roboto" panose="02000000000000000000" pitchFamily="2" charset="0"/>
              </a:rPr>
              <a:t> </a:t>
            </a:r>
          </a:p>
        </p:txBody>
      </p:sp>
    </p:spTree>
    <p:extLst>
      <p:ext uri="{BB962C8B-B14F-4D97-AF65-F5344CB8AC3E}">
        <p14:creationId xmlns:p14="http://schemas.microsoft.com/office/powerpoint/2010/main" val="1599902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D1AC7B3-A1F8-60E1-FFDE-C4B9C85EC0C0}"/>
              </a:ext>
            </a:extLst>
          </p:cNvPr>
          <p:cNvPicPr>
            <a:picLocks noChangeAspect="1"/>
          </p:cNvPicPr>
          <p:nvPr/>
        </p:nvPicPr>
        <p:blipFill>
          <a:blip r:embed="rId2"/>
          <a:stretch>
            <a:fillRect/>
          </a:stretch>
        </p:blipFill>
        <p:spPr>
          <a:xfrm>
            <a:off x="1333149" y="731939"/>
            <a:ext cx="9354424" cy="5102413"/>
          </a:xfrm>
          <a:prstGeom prst="rect">
            <a:avLst/>
          </a:prstGeom>
        </p:spPr>
      </p:pic>
    </p:spTree>
    <p:extLst>
      <p:ext uri="{BB962C8B-B14F-4D97-AF65-F5344CB8AC3E}">
        <p14:creationId xmlns:p14="http://schemas.microsoft.com/office/powerpoint/2010/main" val="1593557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8602543-F761-10C3-CA83-2449B57EFA06}"/>
              </a:ext>
            </a:extLst>
          </p:cNvPr>
          <p:cNvPicPr>
            <a:picLocks noChangeAspect="1"/>
          </p:cNvPicPr>
          <p:nvPr/>
        </p:nvPicPr>
        <p:blipFill>
          <a:blip r:embed="rId2"/>
          <a:stretch>
            <a:fillRect/>
          </a:stretch>
        </p:blipFill>
        <p:spPr>
          <a:xfrm>
            <a:off x="1916884" y="861750"/>
            <a:ext cx="8762301" cy="5419725"/>
          </a:xfrm>
          <a:prstGeom prst="rect">
            <a:avLst/>
          </a:prstGeom>
        </p:spPr>
      </p:pic>
    </p:spTree>
    <p:extLst>
      <p:ext uri="{BB962C8B-B14F-4D97-AF65-F5344CB8AC3E}">
        <p14:creationId xmlns:p14="http://schemas.microsoft.com/office/powerpoint/2010/main" val="3570575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0516973-8D29-9934-C49B-C87458362720}"/>
              </a:ext>
            </a:extLst>
          </p:cNvPr>
          <p:cNvPicPr>
            <a:picLocks noChangeAspect="1"/>
          </p:cNvPicPr>
          <p:nvPr/>
        </p:nvPicPr>
        <p:blipFill>
          <a:blip r:embed="rId2"/>
          <a:stretch>
            <a:fillRect/>
          </a:stretch>
        </p:blipFill>
        <p:spPr>
          <a:xfrm>
            <a:off x="1210595" y="670321"/>
            <a:ext cx="9351143" cy="5517358"/>
          </a:xfrm>
          <a:prstGeom prst="rect">
            <a:avLst/>
          </a:prstGeom>
        </p:spPr>
      </p:pic>
    </p:spTree>
    <p:extLst>
      <p:ext uri="{BB962C8B-B14F-4D97-AF65-F5344CB8AC3E}">
        <p14:creationId xmlns:p14="http://schemas.microsoft.com/office/powerpoint/2010/main" val="1339342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CEF86AB-CA1A-1701-3E65-80243E20F011}"/>
              </a:ext>
            </a:extLst>
          </p:cNvPr>
          <p:cNvPicPr>
            <a:picLocks noChangeAspect="1"/>
          </p:cNvPicPr>
          <p:nvPr/>
        </p:nvPicPr>
        <p:blipFill>
          <a:blip r:embed="rId2"/>
          <a:stretch>
            <a:fillRect/>
          </a:stretch>
        </p:blipFill>
        <p:spPr>
          <a:xfrm>
            <a:off x="373085" y="499618"/>
            <a:ext cx="5551595" cy="5551595"/>
          </a:xfrm>
          <a:prstGeom prst="rect">
            <a:avLst/>
          </a:prstGeom>
        </p:spPr>
      </p:pic>
      <p:pic>
        <p:nvPicPr>
          <p:cNvPr id="4" name="Imagen 3">
            <a:extLst>
              <a:ext uri="{FF2B5EF4-FFF2-40B4-BE49-F238E27FC236}">
                <a16:creationId xmlns:a16="http://schemas.microsoft.com/office/drawing/2014/main" id="{A4C2CB5D-FB74-0B9F-8942-AC7B275B03AC}"/>
              </a:ext>
            </a:extLst>
          </p:cNvPr>
          <p:cNvPicPr>
            <a:picLocks noChangeAspect="1"/>
          </p:cNvPicPr>
          <p:nvPr/>
        </p:nvPicPr>
        <p:blipFill>
          <a:blip r:embed="rId3"/>
          <a:stretch>
            <a:fillRect/>
          </a:stretch>
        </p:blipFill>
        <p:spPr>
          <a:xfrm>
            <a:off x="5924679" y="499617"/>
            <a:ext cx="5557867" cy="5551595"/>
          </a:xfrm>
          <a:prstGeom prst="rect">
            <a:avLst/>
          </a:prstGeom>
        </p:spPr>
      </p:pic>
    </p:spTree>
    <p:extLst>
      <p:ext uri="{BB962C8B-B14F-4D97-AF65-F5344CB8AC3E}">
        <p14:creationId xmlns:p14="http://schemas.microsoft.com/office/powerpoint/2010/main" val="3625342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08A4A7A3-5E6D-F269-BBB5-D66C437402A7}"/>
              </a:ext>
            </a:extLst>
          </p:cNvPr>
          <p:cNvSpPr>
            <a:spLocks noGrp="1"/>
          </p:cNvSpPr>
          <p:nvPr>
            <p:ph type="title"/>
          </p:nvPr>
        </p:nvSpPr>
        <p:spPr>
          <a:xfrm>
            <a:off x="1451579" y="804519"/>
            <a:ext cx="9603275" cy="4597040"/>
          </a:xfrm>
        </p:spPr>
        <p:txBody>
          <a:bodyPr/>
          <a:lstStyle/>
          <a:p>
            <a:pPr algn="ctr"/>
            <a:r>
              <a:rPr lang="es-MX" b="1" dirty="0"/>
              <a:t>Antecedentes y/o historia</a:t>
            </a:r>
            <a:br>
              <a:rPr lang="es-MX" b="1" dirty="0"/>
            </a:br>
            <a:br>
              <a:rPr lang="es-MX" b="1" dirty="0"/>
            </a:br>
            <a:br>
              <a:rPr lang="es-MX" b="1" dirty="0"/>
            </a:br>
            <a:r>
              <a:rPr lang="es-MX" sz="2800" dirty="0"/>
              <a:t>LA DOMOTICA ES LA CIENCIA FICCION QUE SE OBSECIONA CON LA TECNOLOGIA CASERA E INTELIGENTE EN LOS INICIOS DE LA CIENCIA FICCION</a:t>
            </a:r>
            <a:br>
              <a:rPr lang="es-MX" sz="2800" dirty="0"/>
            </a:br>
            <a:br>
              <a:rPr lang="es-MX" sz="2800" dirty="0"/>
            </a:br>
            <a:r>
              <a:rPr lang="es-MX" sz="2800" dirty="0"/>
              <a:t>POR SIGLOS LAS PRINCIPALES MENTES DEL MUNDO E INNOVADORAS QUE HAN ESTADO TRABAJANDO EN LA EVOLUCION DE LA TECNOLOGIA</a:t>
            </a:r>
            <a:endParaRPr lang="es-BO" b="1" dirty="0"/>
          </a:p>
        </p:txBody>
      </p:sp>
    </p:spTree>
    <p:extLst>
      <p:ext uri="{BB962C8B-B14F-4D97-AF65-F5344CB8AC3E}">
        <p14:creationId xmlns:p14="http://schemas.microsoft.com/office/powerpoint/2010/main" val="3219987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D4C5A71-80FB-0C27-4AA7-1B8D62B8A1CF}"/>
              </a:ext>
            </a:extLst>
          </p:cNvPr>
          <p:cNvSpPr txBox="1"/>
          <p:nvPr/>
        </p:nvSpPr>
        <p:spPr>
          <a:xfrm>
            <a:off x="496346" y="1259916"/>
            <a:ext cx="11199303" cy="3046988"/>
          </a:xfrm>
          <a:prstGeom prst="rect">
            <a:avLst/>
          </a:prstGeom>
          <a:noFill/>
        </p:spPr>
        <p:txBody>
          <a:bodyPr wrap="square" rtlCol="0">
            <a:spAutoFit/>
          </a:bodyPr>
          <a:lstStyle/>
          <a:p>
            <a:pPr algn="l" fontAlgn="base"/>
            <a:r>
              <a:rPr lang="es-ES" sz="2400" b="0" i="0" dirty="0">
                <a:solidFill>
                  <a:schemeClr val="accent1"/>
                </a:solidFill>
                <a:effectLst/>
                <a:latin typeface="Droid Sans"/>
              </a:rPr>
              <a:t>En</a:t>
            </a:r>
            <a:r>
              <a:rPr lang="es-ES" sz="2400" b="0" i="0" dirty="0">
                <a:solidFill>
                  <a:srgbClr val="3C3C3C"/>
                </a:solidFill>
                <a:effectLst/>
                <a:latin typeface="Droid Sans"/>
              </a:rPr>
              <a:t> </a:t>
            </a:r>
            <a:r>
              <a:rPr lang="es-ES" sz="2000" b="1" i="0" dirty="0">
                <a:solidFill>
                  <a:schemeClr val="accent1"/>
                </a:solidFill>
                <a:effectLst/>
                <a:latin typeface="Droid Sans"/>
              </a:rPr>
              <a:t>domótica</a:t>
            </a:r>
            <a:r>
              <a:rPr lang="es-ES" sz="2000" b="0" i="0" dirty="0">
                <a:solidFill>
                  <a:schemeClr val="accent1"/>
                </a:solidFill>
                <a:effectLst/>
                <a:latin typeface="Droid Sans"/>
              </a:rPr>
              <a:t> se puede hablar de diferentes tipos de arquitecturas, en función de dónde se ubica el sistema de automatización doméstica. En este sentido, podemos hablar de tres tipos de </a:t>
            </a:r>
            <a:r>
              <a:rPr lang="es-ES" sz="2000" b="1" i="0" dirty="0">
                <a:solidFill>
                  <a:schemeClr val="accent1"/>
                </a:solidFill>
                <a:effectLst/>
                <a:latin typeface="Droid Sans"/>
              </a:rPr>
              <a:t>arquitectura del sistema de domótica</a:t>
            </a:r>
            <a:r>
              <a:rPr lang="es-ES" sz="2000" b="0" i="0" dirty="0">
                <a:solidFill>
                  <a:schemeClr val="accent1"/>
                </a:solidFill>
                <a:effectLst/>
                <a:latin typeface="Droid Sans"/>
              </a:rPr>
              <a:t>, en función de cómo están organizados sus componentes.</a:t>
            </a:r>
          </a:p>
          <a:p>
            <a:pPr algn="l" fontAlgn="base"/>
            <a:r>
              <a:rPr lang="es-ES" sz="2800" b="1" i="0" dirty="0">
                <a:solidFill>
                  <a:schemeClr val="accent1"/>
                </a:solidFill>
                <a:effectLst/>
                <a:latin typeface="Goudy Bookletter 1911"/>
              </a:rPr>
              <a:t>Arquitectura Centralizada</a:t>
            </a:r>
          </a:p>
          <a:p>
            <a:pPr algn="l" fontAlgn="base"/>
            <a:r>
              <a:rPr lang="es-ES" sz="2000" b="0" i="0" dirty="0">
                <a:solidFill>
                  <a:schemeClr val="accent1"/>
                </a:solidFill>
                <a:effectLst/>
                <a:latin typeface="Droid Sans"/>
              </a:rPr>
              <a:t>En un </a:t>
            </a:r>
            <a:r>
              <a:rPr lang="es-ES" sz="2000" b="1" i="0" dirty="0">
                <a:solidFill>
                  <a:schemeClr val="accent1"/>
                </a:solidFill>
                <a:effectLst/>
                <a:latin typeface="Droid Sans"/>
              </a:rPr>
              <a:t>sistema de domótica de arquitectura centralizada</a:t>
            </a:r>
            <a:r>
              <a:rPr lang="es-ES" sz="2000" b="0" i="0" dirty="0">
                <a:solidFill>
                  <a:schemeClr val="accent1"/>
                </a:solidFill>
                <a:effectLst/>
                <a:latin typeface="Droid Sans"/>
              </a:rPr>
              <a:t> podemos decir que un controlador central es el ‘encargado’ de transmitir los datos e información a los diferentes actuadores, a partir de la información proveniente de diferentes sensores, debidamente gestionada y procesada, para el desarrollo de una actividad concreta. </a:t>
            </a:r>
            <a:endParaRPr lang="es-ES" sz="2400" dirty="0"/>
          </a:p>
        </p:txBody>
      </p:sp>
      <p:sp>
        <p:nvSpPr>
          <p:cNvPr id="3" name="CuadroTexto 2">
            <a:extLst>
              <a:ext uri="{FF2B5EF4-FFF2-40B4-BE49-F238E27FC236}">
                <a16:creationId xmlns:a16="http://schemas.microsoft.com/office/drawing/2014/main" id="{D689528A-BFEB-5A2E-542B-26879056D2B6}"/>
              </a:ext>
            </a:extLst>
          </p:cNvPr>
          <p:cNvSpPr txBox="1"/>
          <p:nvPr/>
        </p:nvSpPr>
        <p:spPr>
          <a:xfrm>
            <a:off x="2392259" y="503339"/>
            <a:ext cx="7407479" cy="584775"/>
          </a:xfrm>
          <a:prstGeom prst="rect">
            <a:avLst/>
          </a:prstGeom>
          <a:noFill/>
        </p:spPr>
        <p:txBody>
          <a:bodyPr wrap="square" rtlCol="0">
            <a:spAutoFit/>
          </a:bodyPr>
          <a:lstStyle/>
          <a:p>
            <a:pPr algn="ctr"/>
            <a:r>
              <a:rPr lang="es-ES" sz="3200" b="1" dirty="0"/>
              <a:t>Tipos de arquitectura </a:t>
            </a:r>
            <a:r>
              <a:rPr lang="es-ES" sz="3200" b="1" dirty="0" err="1"/>
              <a:t>domotica</a:t>
            </a:r>
            <a:endParaRPr lang="es-ES" sz="3200" b="1" dirty="0"/>
          </a:p>
        </p:txBody>
      </p:sp>
      <p:pic>
        <p:nvPicPr>
          <p:cNvPr id="4" name="Imagen 3">
            <a:extLst>
              <a:ext uri="{FF2B5EF4-FFF2-40B4-BE49-F238E27FC236}">
                <a16:creationId xmlns:a16="http://schemas.microsoft.com/office/drawing/2014/main" id="{8D1282C2-5C0C-8B37-F5DE-A3479871A639}"/>
              </a:ext>
            </a:extLst>
          </p:cNvPr>
          <p:cNvPicPr>
            <a:picLocks noChangeAspect="1"/>
          </p:cNvPicPr>
          <p:nvPr/>
        </p:nvPicPr>
        <p:blipFill>
          <a:blip r:embed="rId2"/>
          <a:stretch>
            <a:fillRect/>
          </a:stretch>
        </p:blipFill>
        <p:spPr>
          <a:xfrm>
            <a:off x="5746703" y="4149084"/>
            <a:ext cx="4053035" cy="2638215"/>
          </a:xfrm>
          <a:prstGeom prst="rect">
            <a:avLst/>
          </a:prstGeom>
        </p:spPr>
      </p:pic>
    </p:spTree>
    <p:extLst>
      <p:ext uri="{BB962C8B-B14F-4D97-AF65-F5344CB8AC3E}">
        <p14:creationId xmlns:p14="http://schemas.microsoft.com/office/powerpoint/2010/main" val="2249893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DBF86903-1A7B-B0F5-166D-6D0C241D6C81}"/>
              </a:ext>
            </a:extLst>
          </p:cNvPr>
          <p:cNvSpPr txBox="1"/>
          <p:nvPr/>
        </p:nvSpPr>
        <p:spPr>
          <a:xfrm>
            <a:off x="528506" y="566678"/>
            <a:ext cx="11241248" cy="3385542"/>
          </a:xfrm>
          <a:prstGeom prst="rect">
            <a:avLst/>
          </a:prstGeom>
          <a:noFill/>
        </p:spPr>
        <p:txBody>
          <a:bodyPr wrap="square" rtlCol="0">
            <a:spAutoFit/>
          </a:bodyPr>
          <a:lstStyle/>
          <a:p>
            <a:pPr algn="l" fontAlgn="base"/>
            <a:r>
              <a:rPr lang="es-ES" sz="2800" b="1" dirty="0">
                <a:solidFill>
                  <a:schemeClr val="accent1"/>
                </a:solidFill>
                <a:latin typeface="Goudy Bookletter 1911"/>
              </a:rPr>
              <a:t>A</a:t>
            </a:r>
            <a:r>
              <a:rPr lang="es-ES" sz="2800" b="1" i="0" dirty="0">
                <a:solidFill>
                  <a:schemeClr val="accent1"/>
                </a:solidFill>
                <a:effectLst/>
                <a:latin typeface="Goudy Bookletter 1911"/>
              </a:rPr>
              <a:t>rquitectura Descentralizada</a:t>
            </a:r>
          </a:p>
          <a:p>
            <a:pPr algn="l" fontAlgn="base"/>
            <a:r>
              <a:rPr lang="es-ES" sz="2000" b="0" i="0" dirty="0">
                <a:solidFill>
                  <a:schemeClr val="accent1"/>
                </a:solidFill>
                <a:effectLst/>
                <a:latin typeface="Droid Sans"/>
              </a:rPr>
              <a:t>En este caso, al contrario que en el modelo anterior, </a:t>
            </a:r>
            <a:r>
              <a:rPr lang="es-ES" sz="2000" b="1" i="0" dirty="0">
                <a:solidFill>
                  <a:schemeClr val="accent1"/>
                </a:solidFill>
                <a:effectLst/>
                <a:latin typeface="Droid Sans"/>
              </a:rPr>
              <a:t>existen varios controladores</a:t>
            </a:r>
            <a:r>
              <a:rPr lang="es-ES" sz="2000" b="0" i="0" dirty="0">
                <a:solidFill>
                  <a:schemeClr val="accent1"/>
                </a:solidFill>
                <a:effectLst/>
                <a:latin typeface="Droid Sans"/>
              </a:rPr>
              <a:t> que se encuentran conectados entre sí mediante un BUS central, que gestiona y manda la información a los controladores, así como a los interfaces y actuadores.</a:t>
            </a:r>
          </a:p>
          <a:p>
            <a:pPr algn="l" fontAlgn="base"/>
            <a:endParaRPr lang="es-ES" sz="2000" b="0" i="0" dirty="0">
              <a:solidFill>
                <a:schemeClr val="accent1"/>
              </a:solidFill>
              <a:effectLst/>
              <a:latin typeface="Droid Sans"/>
            </a:endParaRPr>
          </a:p>
          <a:p>
            <a:pPr algn="l" fontAlgn="base"/>
            <a:r>
              <a:rPr lang="es-ES" sz="2800" b="1" i="0" dirty="0">
                <a:solidFill>
                  <a:schemeClr val="accent1"/>
                </a:solidFill>
                <a:effectLst/>
                <a:latin typeface="Goudy Bookletter 1911"/>
              </a:rPr>
              <a:t>Arquitectura Distribuida</a:t>
            </a:r>
          </a:p>
          <a:p>
            <a:pPr algn="l" fontAlgn="base"/>
            <a:r>
              <a:rPr lang="es-ES" sz="2000" b="0" i="0" dirty="0">
                <a:solidFill>
                  <a:schemeClr val="accent1"/>
                </a:solidFill>
                <a:effectLst/>
                <a:latin typeface="Droid Sans"/>
              </a:rPr>
              <a:t>En este caso, el nombre es bastante descriptivo. La </a:t>
            </a:r>
            <a:r>
              <a:rPr lang="es-ES" sz="2000" b="1" i="0" dirty="0">
                <a:solidFill>
                  <a:schemeClr val="accent1"/>
                </a:solidFill>
                <a:effectLst/>
                <a:latin typeface="Droid Sans"/>
              </a:rPr>
              <a:t>inteligencia del sistema domótico</a:t>
            </a:r>
            <a:r>
              <a:rPr lang="es-ES" sz="2000" b="0" i="0" dirty="0">
                <a:solidFill>
                  <a:schemeClr val="accent1"/>
                </a:solidFill>
                <a:effectLst/>
                <a:latin typeface="Droid Sans"/>
              </a:rPr>
              <a:t> se encuentra diseminada o distribuida en los distintos módulos que lo componen. En este sentido, cada dispositivo puede controlar diferentes actividades.</a:t>
            </a:r>
          </a:p>
          <a:p>
            <a:endParaRPr lang="es-ES" dirty="0"/>
          </a:p>
        </p:txBody>
      </p:sp>
      <p:pic>
        <p:nvPicPr>
          <p:cNvPr id="12" name="Imagen 11">
            <a:extLst>
              <a:ext uri="{FF2B5EF4-FFF2-40B4-BE49-F238E27FC236}">
                <a16:creationId xmlns:a16="http://schemas.microsoft.com/office/drawing/2014/main" id="{0F435296-DE96-8D94-CAB2-540D043BBB33}"/>
              </a:ext>
            </a:extLst>
          </p:cNvPr>
          <p:cNvPicPr>
            <a:picLocks noChangeAspect="1"/>
          </p:cNvPicPr>
          <p:nvPr/>
        </p:nvPicPr>
        <p:blipFill rotWithShape="1">
          <a:blip r:embed="rId2"/>
          <a:srcRect l="2658" t="3716" r="2093" b="5590"/>
          <a:stretch/>
        </p:blipFill>
        <p:spPr>
          <a:xfrm>
            <a:off x="3827283" y="3648172"/>
            <a:ext cx="4864231" cy="2912883"/>
          </a:xfrm>
          <a:prstGeom prst="rect">
            <a:avLst/>
          </a:prstGeom>
        </p:spPr>
      </p:pic>
    </p:spTree>
    <p:extLst>
      <p:ext uri="{BB962C8B-B14F-4D97-AF65-F5344CB8AC3E}">
        <p14:creationId xmlns:p14="http://schemas.microsoft.com/office/powerpoint/2010/main" val="1656117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48C9D4B-27E7-87BF-625D-0D49E0FAD454}"/>
              </a:ext>
            </a:extLst>
          </p:cNvPr>
          <p:cNvSpPr txBox="1"/>
          <p:nvPr/>
        </p:nvSpPr>
        <p:spPr>
          <a:xfrm>
            <a:off x="497747" y="654341"/>
            <a:ext cx="10956022" cy="3508653"/>
          </a:xfrm>
          <a:prstGeom prst="rect">
            <a:avLst/>
          </a:prstGeom>
          <a:noFill/>
        </p:spPr>
        <p:txBody>
          <a:bodyPr wrap="square" rtlCol="0">
            <a:spAutoFit/>
          </a:bodyPr>
          <a:lstStyle/>
          <a:p>
            <a:pPr algn="l" fontAlgn="base"/>
            <a:r>
              <a:rPr lang="es-ES" sz="3600" b="1" i="0" dirty="0">
                <a:solidFill>
                  <a:schemeClr val="accent1"/>
                </a:solidFill>
                <a:effectLst/>
                <a:latin typeface="Goudy Bookletter 1911"/>
              </a:rPr>
              <a:t>Arquitectura Mixta</a:t>
            </a:r>
          </a:p>
          <a:p>
            <a:pPr algn="l" fontAlgn="base"/>
            <a:r>
              <a:rPr lang="es-ES" sz="2400" b="0" i="0" dirty="0">
                <a:solidFill>
                  <a:schemeClr val="accent1"/>
                </a:solidFill>
                <a:effectLst/>
                <a:latin typeface="Droid Sans"/>
              </a:rPr>
              <a:t>Los </a:t>
            </a:r>
            <a:r>
              <a:rPr lang="es-ES" sz="2400" b="1" i="0" dirty="0">
                <a:solidFill>
                  <a:schemeClr val="accent1"/>
                </a:solidFill>
                <a:effectLst/>
                <a:latin typeface="Droid Sans"/>
              </a:rPr>
              <a:t>sistemas de domótica de arquitectura centralizada</a:t>
            </a:r>
            <a:r>
              <a:rPr lang="es-ES" sz="2400" b="0" i="0" dirty="0">
                <a:solidFill>
                  <a:schemeClr val="accent1"/>
                </a:solidFill>
                <a:effectLst/>
                <a:latin typeface="Droid Sans"/>
              </a:rPr>
              <a:t> también se conocen como sistemas híbridos. En éstos, se combinan las arquitecturas de los anteriormente mencionados. Puede contar con un controlador central, como en el caso de la Arquitectura Centralizada, o varios controladores descentralizados; asimismo, los diferentes módulos que lo componen (actuadores, interfaces, sensores) pueden operar como controladores, como en el caso de la Arquitectura Distribuida.</a:t>
            </a:r>
          </a:p>
          <a:p>
            <a:endParaRPr lang="es-ES" dirty="0"/>
          </a:p>
        </p:txBody>
      </p:sp>
      <p:pic>
        <p:nvPicPr>
          <p:cNvPr id="4" name="Imagen 3">
            <a:extLst>
              <a:ext uri="{FF2B5EF4-FFF2-40B4-BE49-F238E27FC236}">
                <a16:creationId xmlns:a16="http://schemas.microsoft.com/office/drawing/2014/main" id="{E2F10F7B-EB09-9C5D-0D69-4DE5F8E7D2EE}"/>
              </a:ext>
            </a:extLst>
          </p:cNvPr>
          <p:cNvPicPr>
            <a:picLocks noChangeAspect="1"/>
          </p:cNvPicPr>
          <p:nvPr/>
        </p:nvPicPr>
        <p:blipFill>
          <a:blip r:embed="rId2"/>
          <a:stretch>
            <a:fillRect/>
          </a:stretch>
        </p:blipFill>
        <p:spPr>
          <a:xfrm>
            <a:off x="1128092" y="3883337"/>
            <a:ext cx="9500759" cy="2471581"/>
          </a:xfrm>
          <a:prstGeom prst="rect">
            <a:avLst/>
          </a:prstGeom>
        </p:spPr>
      </p:pic>
    </p:spTree>
    <p:extLst>
      <p:ext uri="{BB962C8B-B14F-4D97-AF65-F5344CB8AC3E}">
        <p14:creationId xmlns:p14="http://schemas.microsoft.com/office/powerpoint/2010/main" val="1122544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3004456" y="0"/>
            <a:ext cx="6183086" cy="1569660"/>
          </a:xfrm>
          <a:prstGeom prst="rect">
            <a:avLst/>
          </a:prstGeom>
          <a:noFill/>
        </p:spPr>
        <p:txBody>
          <a:bodyPr wrap="square" rtlCol="0">
            <a:spAutoFit/>
          </a:bodyPr>
          <a:lstStyle/>
          <a:p>
            <a:pPr algn="ctr"/>
            <a:r>
              <a:rPr lang="es-BO" sz="3700" dirty="0"/>
              <a:t> </a:t>
            </a:r>
            <a:r>
              <a:rPr lang="es-BO" sz="4800" dirty="0">
                <a:solidFill>
                  <a:srgbClr val="FF0000"/>
                </a:solidFill>
              </a:rPr>
              <a:t>PROCESO DE FABRICACION</a:t>
            </a:r>
            <a:endParaRPr lang="es-BO" sz="3700" dirty="0">
              <a:solidFill>
                <a:srgbClr val="FF0000"/>
              </a:solidFill>
            </a:endParaRPr>
          </a:p>
        </p:txBody>
      </p:sp>
      <p:sp>
        <p:nvSpPr>
          <p:cNvPr id="7" name="6 CuadroTexto"/>
          <p:cNvSpPr txBox="1"/>
          <p:nvPr/>
        </p:nvSpPr>
        <p:spPr>
          <a:xfrm>
            <a:off x="2409371" y="1582058"/>
            <a:ext cx="7141029" cy="1338828"/>
          </a:xfrm>
          <a:prstGeom prst="rect">
            <a:avLst/>
          </a:prstGeom>
          <a:noFill/>
        </p:spPr>
        <p:txBody>
          <a:bodyPr wrap="square" rtlCol="0">
            <a:spAutoFit/>
          </a:bodyPr>
          <a:lstStyle/>
          <a:p>
            <a:pPr marL="571500" indent="-571500" algn="ctr">
              <a:buFont typeface="Wingdings" pitchFamily="2" charset="2"/>
              <a:buChar char="§"/>
            </a:pPr>
            <a:r>
              <a:rPr lang="es-BO" sz="2700" dirty="0">
                <a:solidFill>
                  <a:srgbClr val="FF0000"/>
                </a:solidFill>
              </a:rPr>
              <a:t>´PRODUCTOS DE VENTA</a:t>
            </a:r>
          </a:p>
          <a:p>
            <a:pPr marL="571500" indent="-571500" algn="ctr">
              <a:buFont typeface="Wingdings" pitchFamily="2" charset="2"/>
              <a:buChar char="§"/>
            </a:pPr>
            <a:r>
              <a:rPr lang="es-BO" sz="2700" dirty="0">
                <a:solidFill>
                  <a:srgbClr val="FF0000"/>
                </a:solidFill>
              </a:rPr>
              <a:t>SISTEMA DE DOMOTIZACION</a:t>
            </a:r>
          </a:p>
          <a:p>
            <a:pPr marL="571500" indent="-571500" algn="ctr">
              <a:buFont typeface="Wingdings" pitchFamily="2" charset="2"/>
              <a:buChar char="§"/>
            </a:pPr>
            <a:r>
              <a:rPr lang="es-BO" sz="2700" dirty="0">
                <a:solidFill>
                  <a:srgbClr val="FF0000"/>
                </a:solidFill>
              </a:rPr>
              <a:t>PLANIFICACION</a:t>
            </a:r>
          </a:p>
        </p:txBody>
      </p:sp>
      <p:pic>
        <p:nvPicPr>
          <p:cNvPr id="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4914" y="2920886"/>
            <a:ext cx="5762172" cy="3784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19111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027" y="1264104"/>
            <a:ext cx="5743575" cy="520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6691086" y="1467303"/>
            <a:ext cx="5355772" cy="4031873"/>
          </a:xfrm>
          <a:prstGeom prst="rect">
            <a:avLst/>
          </a:prstGeom>
          <a:noFill/>
        </p:spPr>
        <p:txBody>
          <a:bodyPr wrap="square" rtlCol="0">
            <a:spAutoFit/>
          </a:bodyPr>
          <a:lstStyle/>
          <a:p>
            <a:r>
              <a:rPr lang="es-BO" sz="3200" dirty="0"/>
              <a:t>En Bolivia la domótica aun esta en una etapa muy temprana</a:t>
            </a:r>
            <a:r>
              <a:rPr lang="es-BO" sz="3200" dirty="0">
                <a:solidFill>
                  <a:srgbClr val="FF0000"/>
                </a:solidFill>
              </a:rPr>
              <a:t>,</a:t>
            </a:r>
            <a:r>
              <a:rPr lang="es-BO" sz="3200" dirty="0"/>
              <a:t> debido a esta limitante los productos que podremos comprar en nuestro país se limitaron a unos pocos del amplio catalogo de productos que hay hoy en día</a:t>
            </a:r>
          </a:p>
        </p:txBody>
      </p:sp>
      <p:sp>
        <p:nvSpPr>
          <p:cNvPr id="6" name="Marcador de contenido 2">
            <a:extLst>
              <a:ext uri="{FF2B5EF4-FFF2-40B4-BE49-F238E27FC236}">
                <a16:creationId xmlns:a16="http://schemas.microsoft.com/office/drawing/2014/main" id="{F165E2EF-9A78-51B5-58C3-D125DCE60C31}"/>
              </a:ext>
            </a:extLst>
          </p:cNvPr>
          <p:cNvSpPr txBox="1">
            <a:spLocks/>
          </p:cNvSpPr>
          <p:nvPr/>
        </p:nvSpPr>
        <p:spPr>
          <a:xfrm>
            <a:off x="1294362" y="141552"/>
            <a:ext cx="9603275" cy="1122552"/>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s-MX" sz="5400" b="1" dirty="0"/>
              <a:t>PRODUCTOS DE VENTA </a:t>
            </a:r>
          </a:p>
        </p:txBody>
      </p:sp>
    </p:spTree>
    <p:extLst>
      <p:ext uri="{BB962C8B-B14F-4D97-AF65-F5344CB8AC3E}">
        <p14:creationId xmlns:p14="http://schemas.microsoft.com/office/powerpoint/2010/main" val="4137499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F165E2EF-9A78-51B5-58C3-D125DCE60C31}"/>
              </a:ext>
            </a:extLst>
          </p:cNvPr>
          <p:cNvSpPr txBox="1">
            <a:spLocks/>
          </p:cNvSpPr>
          <p:nvPr/>
        </p:nvSpPr>
        <p:spPr>
          <a:xfrm>
            <a:off x="1294361" y="0"/>
            <a:ext cx="9603275" cy="1425992"/>
          </a:xfrm>
          <a:prstGeom prst="rect">
            <a:avLst/>
          </a:prstGeom>
        </p:spPr>
        <p:txBody>
          <a:bodyPr>
            <a:normAutofit fontScale="850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s-MX" sz="5400" b="1" dirty="0"/>
              <a:t>SISTEMAS DE DOMOTIZACION</a:t>
            </a:r>
          </a:p>
        </p:txBody>
      </p:sp>
      <p:sp>
        <p:nvSpPr>
          <p:cNvPr id="3" name="2 CuadroTexto"/>
          <p:cNvSpPr txBox="1"/>
          <p:nvPr/>
        </p:nvSpPr>
        <p:spPr>
          <a:xfrm>
            <a:off x="1030514" y="871994"/>
            <a:ext cx="10160000" cy="1200329"/>
          </a:xfrm>
          <a:prstGeom prst="rect">
            <a:avLst/>
          </a:prstGeom>
          <a:noFill/>
        </p:spPr>
        <p:txBody>
          <a:bodyPr wrap="square" rtlCol="0">
            <a:spAutoFit/>
          </a:bodyPr>
          <a:lstStyle/>
          <a:p>
            <a:r>
              <a:rPr lang="es-BO" sz="2400" dirty="0"/>
              <a:t>En la ultima década han surgido una gran cantidad de aparatos de control y automatización , desde sistemas demóticos completos hasta dispositivos de uso espontaneo</a:t>
            </a:r>
          </a:p>
        </p:txBody>
      </p:sp>
      <p:pic>
        <p:nvPicPr>
          <p:cNvPr id="4" name="3 Imagen"/>
          <p:cNvPicPr/>
          <p:nvPr/>
        </p:nvPicPr>
        <p:blipFill>
          <a:blip r:embed="rId2">
            <a:extLst>
              <a:ext uri="{28A0092B-C50C-407E-A947-70E740481C1C}">
                <a14:useLocalDpi xmlns:a14="http://schemas.microsoft.com/office/drawing/2010/main" val="0"/>
              </a:ext>
            </a:extLst>
          </a:blip>
          <a:srcRect/>
          <a:stretch>
            <a:fillRect/>
          </a:stretch>
        </p:blipFill>
        <p:spPr bwMode="auto">
          <a:xfrm>
            <a:off x="7170056" y="2110617"/>
            <a:ext cx="4281713" cy="3549953"/>
          </a:xfrm>
          <a:prstGeom prst="rect">
            <a:avLst/>
          </a:prstGeom>
          <a:noFill/>
          <a:ln>
            <a:solidFill>
              <a:schemeClr val="tx1"/>
            </a:solidFill>
          </a:ln>
        </p:spPr>
      </p:pic>
      <p:sp>
        <p:nvSpPr>
          <p:cNvPr id="5" name="4 CuadroTexto"/>
          <p:cNvSpPr txBox="1"/>
          <p:nvPr/>
        </p:nvSpPr>
        <p:spPr>
          <a:xfrm>
            <a:off x="1294361" y="2394857"/>
            <a:ext cx="5208039" cy="3139321"/>
          </a:xfrm>
          <a:prstGeom prst="rect">
            <a:avLst/>
          </a:prstGeom>
          <a:noFill/>
        </p:spPr>
        <p:txBody>
          <a:bodyPr wrap="square" rtlCol="0">
            <a:spAutoFit/>
          </a:bodyPr>
          <a:lstStyle/>
          <a:p>
            <a:r>
              <a:rPr lang="es-BO" sz="2200" dirty="0">
                <a:solidFill>
                  <a:srgbClr val="FF0000"/>
                </a:solidFill>
              </a:rPr>
              <a:t>SISTEMA DOMOTICO CABLEADO</a:t>
            </a:r>
            <a:endParaRPr lang="es-BO" sz="2200" dirty="0"/>
          </a:p>
          <a:p>
            <a:r>
              <a:rPr lang="es-BO" sz="2200" dirty="0"/>
              <a:t>Este es el primer sistema domótica que apareció . Es necesario disponer de un sistema centralizado que conecte los dispositivos a través de cableado por todo el hogar. Es un sistema fiable y seguro, y de los mas usados en edificios y empresas.</a:t>
            </a:r>
          </a:p>
          <a:p>
            <a:r>
              <a:rPr lang="es-BO" sz="2200" dirty="0"/>
              <a:t>Sin embargo es un sistema demasiado caro y complicado de instalar</a:t>
            </a:r>
          </a:p>
        </p:txBody>
      </p:sp>
    </p:spTree>
    <p:extLst>
      <p:ext uri="{BB962C8B-B14F-4D97-AF65-F5344CB8AC3E}">
        <p14:creationId xmlns:p14="http://schemas.microsoft.com/office/powerpoint/2010/main" val="3355839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 Imagen"/>
          <p:cNvPicPr/>
          <p:nvPr/>
        </p:nvPicPr>
        <p:blipFill>
          <a:blip r:embed="rId2">
            <a:extLst>
              <a:ext uri="{28A0092B-C50C-407E-A947-70E740481C1C}">
                <a14:useLocalDpi xmlns:a14="http://schemas.microsoft.com/office/drawing/2010/main" val="0"/>
              </a:ext>
            </a:extLst>
          </a:blip>
          <a:srcRect/>
          <a:stretch>
            <a:fillRect/>
          </a:stretch>
        </p:blipFill>
        <p:spPr bwMode="auto">
          <a:xfrm>
            <a:off x="856340" y="113167"/>
            <a:ext cx="4325260" cy="3106055"/>
          </a:xfrm>
          <a:prstGeom prst="rect">
            <a:avLst/>
          </a:prstGeom>
          <a:noFill/>
          <a:ln>
            <a:solidFill>
              <a:schemeClr val="tx1"/>
            </a:solidFill>
          </a:ln>
        </p:spPr>
      </p:pic>
      <p:pic>
        <p:nvPicPr>
          <p:cNvPr id="4" name="3 Imagen"/>
          <p:cNvPicPr/>
          <p:nvPr/>
        </p:nvPicPr>
        <p:blipFill>
          <a:blip r:embed="rId3">
            <a:extLst>
              <a:ext uri="{28A0092B-C50C-407E-A947-70E740481C1C}">
                <a14:useLocalDpi xmlns:a14="http://schemas.microsoft.com/office/drawing/2010/main" val="0"/>
              </a:ext>
            </a:extLst>
          </a:blip>
          <a:srcRect/>
          <a:stretch>
            <a:fillRect/>
          </a:stretch>
        </p:blipFill>
        <p:spPr bwMode="auto">
          <a:xfrm>
            <a:off x="6560457" y="3376384"/>
            <a:ext cx="4644571" cy="3283855"/>
          </a:xfrm>
          <a:prstGeom prst="rect">
            <a:avLst/>
          </a:prstGeom>
          <a:noFill/>
          <a:ln>
            <a:noFill/>
          </a:ln>
        </p:spPr>
      </p:pic>
      <p:sp>
        <p:nvSpPr>
          <p:cNvPr id="5" name="4 CuadroTexto"/>
          <p:cNvSpPr txBox="1"/>
          <p:nvPr/>
        </p:nvSpPr>
        <p:spPr>
          <a:xfrm>
            <a:off x="5965371" y="113167"/>
            <a:ext cx="5239657" cy="3508653"/>
          </a:xfrm>
          <a:prstGeom prst="rect">
            <a:avLst/>
          </a:prstGeom>
          <a:noFill/>
        </p:spPr>
        <p:txBody>
          <a:bodyPr wrap="square" rtlCol="0">
            <a:spAutoFit/>
          </a:bodyPr>
          <a:lstStyle/>
          <a:p>
            <a:r>
              <a:rPr lang="es-BO" sz="2200" dirty="0">
                <a:solidFill>
                  <a:srgbClr val="FF0000"/>
                </a:solidFill>
              </a:rPr>
              <a:t>SISTEMA DOMOTICO INALAMBRICO</a:t>
            </a:r>
          </a:p>
          <a:p>
            <a:r>
              <a:rPr lang="es-BO" sz="2200" dirty="0"/>
              <a:t>Es sin duda el tipo de sistema mas utilizado en los hogares. </a:t>
            </a:r>
          </a:p>
          <a:p>
            <a:r>
              <a:rPr lang="es-BO" sz="2200" dirty="0"/>
              <a:t>Como su nombre lo indica no necesita de cables además de permitirte manejar aspectos del hogar atreves de una aplicación móvil.</a:t>
            </a:r>
          </a:p>
          <a:p>
            <a:r>
              <a:rPr lang="es-BO" sz="2200" dirty="0"/>
              <a:t>No depende de una red wifi además de ser muy fiable rápida y fácil de instalar</a:t>
            </a:r>
          </a:p>
          <a:p>
            <a:endParaRPr lang="es-BO" sz="2400" dirty="0"/>
          </a:p>
        </p:txBody>
      </p:sp>
      <p:sp>
        <p:nvSpPr>
          <p:cNvPr id="6" name="5 CuadroTexto"/>
          <p:cNvSpPr txBox="1"/>
          <p:nvPr/>
        </p:nvSpPr>
        <p:spPr>
          <a:xfrm>
            <a:off x="856340" y="3429000"/>
            <a:ext cx="4325260" cy="2800767"/>
          </a:xfrm>
          <a:prstGeom prst="rect">
            <a:avLst/>
          </a:prstGeom>
          <a:noFill/>
        </p:spPr>
        <p:txBody>
          <a:bodyPr wrap="square" rtlCol="0">
            <a:spAutoFit/>
          </a:bodyPr>
          <a:lstStyle/>
          <a:p>
            <a:r>
              <a:rPr lang="es-BO" sz="2200" dirty="0">
                <a:solidFill>
                  <a:srgbClr val="FF0000"/>
                </a:solidFill>
              </a:rPr>
              <a:t>DISPOSITIVOS INTELIGENTES DE USO ESPONTANEO</a:t>
            </a:r>
          </a:p>
          <a:p>
            <a:r>
              <a:rPr lang="es-BO" sz="2200" dirty="0"/>
              <a:t>Durante los últimos años </a:t>
            </a:r>
            <a:r>
              <a:rPr lang="es-BO" sz="2200" dirty="0" err="1"/>
              <a:t>an</a:t>
            </a:r>
            <a:r>
              <a:rPr lang="es-BO" sz="2200" dirty="0"/>
              <a:t> surgido dispositivos inteligentes de uso domestico que permite dotar de inteligencia a uno de los elementos del hogar a través de un Smartphone o un asistente de vos</a:t>
            </a:r>
          </a:p>
        </p:txBody>
      </p:sp>
    </p:spTree>
    <p:extLst>
      <p:ext uri="{BB962C8B-B14F-4D97-AF65-F5344CB8AC3E}">
        <p14:creationId xmlns:p14="http://schemas.microsoft.com/office/powerpoint/2010/main" val="1753410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F165E2EF-9A78-51B5-58C3-D125DCE60C31}"/>
              </a:ext>
            </a:extLst>
          </p:cNvPr>
          <p:cNvSpPr txBox="1">
            <a:spLocks/>
          </p:cNvSpPr>
          <p:nvPr/>
        </p:nvSpPr>
        <p:spPr>
          <a:xfrm>
            <a:off x="1294361" y="0"/>
            <a:ext cx="9603275" cy="1074057"/>
          </a:xfrm>
          <a:prstGeom prst="rect">
            <a:avLst/>
          </a:prstGeom>
        </p:spPr>
        <p:txBody>
          <a:bodyPr>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s-MX" sz="5400" b="1" dirty="0"/>
              <a:t>PLANIFICACION</a:t>
            </a:r>
          </a:p>
        </p:txBody>
      </p:sp>
      <p:sp>
        <p:nvSpPr>
          <p:cNvPr id="3" name="2 CuadroTexto"/>
          <p:cNvSpPr txBox="1"/>
          <p:nvPr/>
        </p:nvSpPr>
        <p:spPr>
          <a:xfrm>
            <a:off x="1030514" y="871994"/>
            <a:ext cx="10160000" cy="1200329"/>
          </a:xfrm>
          <a:prstGeom prst="rect">
            <a:avLst/>
          </a:prstGeom>
          <a:noFill/>
        </p:spPr>
        <p:txBody>
          <a:bodyPr wrap="square" rtlCol="0">
            <a:spAutoFit/>
          </a:bodyPr>
          <a:lstStyle/>
          <a:p>
            <a:r>
              <a:rPr lang="es-BO" sz="2400" dirty="0"/>
              <a:t>En cuanto a la instalación y somatización de una cas es necesario planificar que partes poder domo tizar y que sistema usar, para luego comprar los dispositivos necesarios</a:t>
            </a:r>
          </a:p>
        </p:txBody>
      </p:sp>
      <p:pic>
        <p:nvPicPr>
          <p:cNvPr id="4" name="3 Imagen"/>
          <p:cNvPicPr/>
          <p:nvPr/>
        </p:nvPicPr>
        <p:blipFill>
          <a:blip r:embed="rId2">
            <a:extLst>
              <a:ext uri="{28A0092B-C50C-407E-A947-70E740481C1C}">
                <a14:useLocalDpi xmlns:a14="http://schemas.microsoft.com/office/drawing/2010/main" val="0"/>
              </a:ext>
            </a:extLst>
          </a:blip>
          <a:srcRect/>
          <a:stretch>
            <a:fillRect/>
          </a:stretch>
        </p:blipFill>
        <p:spPr bwMode="auto">
          <a:xfrm>
            <a:off x="1030511" y="2072323"/>
            <a:ext cx="5442857" cy="4715822"/>
          </a:xfrm>
          <a:prstGeom prst="rect">
            <a:avLst/>
          </a:prstGeom>
          <a:noFill/>
          <a:ln>
            <a:solidFill>
              <a:schemeClr val="tx1"/>
            </a:solidFill>
          </a:ln>
        </p:spPr>
      </p:pic>
      <p:sp>
        <p:nvSpPr>
          <p:cNvPr id="7" name="6 CuadroTexto"/>
          <p:cNvSpPr txBox="1"/>
          <p:nvPr/>
        </p:nvSpPr>
        <p:spPr>
          <a:xfrm>
            <a:off x="6633029" y="2072323"/>
            <a:ext cx="5239657" cy="3785652"/>
          </a:xfrm>
          <a:prstGeom prst="rect">
            <a:avLst/>
          </a:prstGeom>
          <a:noFill/>
        </p:spPr>
        <p:txBody>
          <a:bodyPr wrap="square" rtlCol="0">
            <a:spAutoFit/>
          </a:bodyPr>
          <a:lstStyle/>
          <a:p>
            <a:r>
              <a:rPr lang="es-BO" sz="2400" dirty="0" err="1"/>
              <a:t>Domotizaremos</a:t>
            </a:r>
            <a:r>
              <a:rPr lang="es-BO" sz="2400" dirty="0"/>
              <a:t> un departamento con un sistema inalámbrico de nivel 1</a:t>
            </a:r>
          </a:p>
          <a:p>
            <a:r>
              <a:rPr lang="es-BO" sz="2400" dirty="0"/>
              <a:t>Para ello tendremos que planificar que necesidades u mejoras podremos añadir al departamento </a:t>
            </a:r>
          </a:p>
          <a:p>
            <a:r>
              <a:rPr lang="es-BO" sz="2400" dirty="0"/>
              <a:t>Para este departamento instalaremos  focos inteligentes, una </a:t>
            </a:r>
            <a:r>
              <a:rPr lang="es-BO" sz="2400" dirty="0" err="1"/>
              <a:t>alexa</a:t>
            </a:r>
            <a:r>
              <a:rPr lang="es-BO" sz="2400" dirty="0"/>
              <a:t> y toma corrientes inteligentes y una red wifi estable </a:t>
            </a:r>
          </a:p>
          <a:p>
            <a:endParaRPr lang="es-BO" sz="2400" dirty="0"/>
          </a:p>
        </p:txBody>
      </p:sp>
    </p:spTree>
    <p:extLst>
      <p:ext uri="{BB962C8B-B14F-4D97-AF65-F5344CB8AC3E}">
        <p14:creationId xmlns:p14="http://schemas.microsoft.com/office/powerpoint/2010/main" val="1873178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p:nvPr/>
        </p:nvPicPr>
        <p:blipFill>
          <a:blip r:embed="rId2">
            <a:extLst>
              <a:ext uri="{28A0092B-C50C-407E-A947-70E740481C1C}">
                <a14:useLocalDpi xmlns:a14="http://schemas.microsoft.com/office/drawing/2010/main" val="0"/>
              </a:ext>
            </a:extLst>
          </a:blip>
          <a:srcRect/>
          <a:stretch>
            <a:fillRect/>
          </a:stretch>
        </p:blipFill>
        <p:spPr bwMode="auto">
          <a:xfrm>
            <a:off x="5338263" y="221983"/>
            <a:ext cx="6653530" cy="5581650"/>
          </a:xfrm>
          <a:prstGeom prst="rect">
            <a:avLst/>
          </a:prstGeom>
          <a:noFill/>
          <a:ln>
            <a:solidFill>
              <a:schemeClr val="tx1"/>
            </a:solidFill>
          </a:ln>
        </p:spPr>
      </p:pic>
      <p:sp>
        <p:nvSpPr>
          <p:cNvPr id="4" name="3 CuadroTexto"/>
          <p:cNvSpPr txBox="1"/>
          <p:nvPr/>
        </p:nvSpPr>
        <p:spPr>
          <a:xfrm>
            <a:off x="316320" y="221983"/>
            <a:ext cx="4760686" cy="6001643"/>
          </a:xfrm>
          <a:prstGeom prst="rect">
            <a:avLst/>
          </a:prstGeom>
          <a:noFill/>
        </p:spPr>
        <p:txBody>
          <a:bodyPr wrap="square" rtlCol="0">
            <a:spAutoFit/>
          </a:bodyPr>
          <a:lstStyle/>
          <a:p>
            <a:r>
              <a:rPr lang="es-BO" sz="2400" dirty="0"/>
              <a:t>Primero procederemos a instalar focos inteligentes en cada dormitorio, cocina, sala de estar- comedor y el recibidor. </a:t>
            </a:r>
          </a:p>
          <a:p>
            <a:r>
              <a:rPr lang="es-BO" sz="2400" dirty="0"/>
              <a:t>Al medio del departamento instalaremos un asistente de vos que será el cerebro de nuestro sistema </a:t>
            </a:r>
          </a:p>
          <a:p>
            <a:r>
              <a:rPr lang="es-BO" sz="2400" dirty="0"/>
              <a:t>Procedemos a enlazarlo con el cerebro del sistema y colocar un identificador a cada uno de los dispositivos para evitar errores en los comandos de vos </a:t>
            </a:r>
          </a:p>
          <a:p>
            <a:r>
              <a:rPr lang="es-BO" sz="2400" dirty="0"/>
              <a:t>En total  utilizaremos 15 dispositivos que cumplirán 3 funciones diferentes que es lo mínimo para que una instalación domótica sea de nivel 1</a:t>
            </a:r>
          </a:p>
        </p:txBody>
      </p:sp>
    </p:spTree>
    <p:extLst>
      <p:ext uri="{BB962C8B-B14F-4D97-AF65-F5344CB8AC3E}">
        <p14:creationId xmlns:p14="http://schemas.microsoft.com/office/powerpoint/2010/main" val="32183107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6CB75E7-ECB8-47AC-4F4B-3229372B160C}"/>
              </a:ext>
            </a:extLst>
          </p:cNvPr>
          <p:cNvSpPr>
            <a:spLocks noGrp="1"/>
          </p:cNvSpPr>
          <p:nvPr>
            <p:ph idx="4294967295"/>
          </p:nvPr>
        </p:nvSpPr>
        <p:spPr>
          <a:xfrm>
            <a:off x="1293812" y="452831"/>
            <a:ext cx="9604375" cy="4975225"/>
          </a:xfrm>
        </p:spPr>
        <p:txBody>
          <a:bodyPr>
            <a:normAutofit fontScale="85000" lnSpcReduction="20000"/>
          </a:bodyPr>
          <a:lstStyle/>
          <a:p>
            <a:pPr marL="0" indent="0" algn="ctr">
              <a:buNone/>
            </a:pPr>
            <a:r>
              <a:rPr lang="es-MX" sz="4400" b="1" dirty="0"/>
              <a:t>APLICACIONES</a:t>
            </a:r>
          </a:p>
          <a:p>
            <a:pPr algn="ctr"/>
            <a:r>
              <a:rPr lang="es-MX" sz="4400" dirty="0"/>
              <a:t> </a:t>
            </a:r>
            <a:r>
              <a:rPr lang="es-MX" sz="3200" dirty="0"/>
              <a:t>CONTROL DE HORARIO Y PERSONAL</a:t>
            </a:r>
          </a:p>
          <a:p>
            <a:pPr algn="ctr"/>
            <a:r>
              <a:rPr lang="es-MX" sz="3200" dirty="0"/>
              <a:t>SEGURIDAD Y CONTROL DE ACCESOS</a:t>
            </a:r>
          </a:p>
          <a:p>
            <a:pPr algn="ctr"/>
            <a:r>
              <a:rPr lang="es-MX" sz="3200" dirty="0"/>
              <a:t>ILUMINACION</a:t>
            </a:r>
          </a:p>
          <a:p>
            <a:pPr algn="ctr"/>
            <a:r>
              <a:rPr lang="es-MX" sz="3200" dirty="0"/>
              <a:t>CLIMATIZACION</a:t>
            </a:r>
          </a:p>
          <a:p>
            <a:pPr algn="ctr"/>
            <a:r>
              <a:rPr lang="es-MX" sz="3200" dirty="0"/>
              <a:t>AHORRO ENERGETICO</a:t>
            </a:r>
          </a:p>
          <a:p>
            <a:pPr algn="ctr"/>
            <a:r>
              <a:rPr lang="es-MX" sz="3200" dirty="0"/>
              <a:t>SEGURIDAD</a:t>
            </a:r>
          </a:p>
          <a:p>
            <a:pPr algn="ctr"/>
            <a:r>
              <a:rPr lang="es-BO" sz="4000" dirty="0"/>
              <a:t>COMUNICACIONES</a:t>
            </a:r>
          </a:p>
        </p:txBody>
      </p:sp>
    </p:spTree>
    <p:extLst>
      <p:ext uri="{BB962C8B-B14F-4D97-AF65-F5344CB8AC3E}">
        <p14:creationId xmlns:p14="http://schemas.microsoft.com/office/powerpoint/2010/main" val="891612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B58A27A-CCF8-72E3-B04B-271C72A5704F}"/>
              </a:ext>
            </a:extLst>
          </p:cNvPr>
          <p:cNvSpPr>
            <a:spLocks noGrp="1"/>
          </p:cNvSpPr>
          <p:nvPr>
            <p:ph idx="1"/>
          </p:nvPr>
        </p:nvSpPr>
        <p:spPr>
          <a:xfrm>
            <a:off x="1451579" y="697584"/>
            <a:ext cx="9603275" cy="4768761"/>
          </a:xfrm>
        </p:spPr>
        <p:txBody>
          <a:bodyPr>
            <a:normAutofit/>
          </a:bodyPr>
          <a:lstStyle/>
          <a:p>
            <a:pPr marL="0" indent="0" algn="just">
              <a:buNone/>
            </a:pPr>
            <a:r>
              <a:rPr lang="es-MX" sz="2800" dirty="0"/>
              <a:t>La palabra DOMOTICA proviene del Latín y esta compuesta por las palabras </a:t>
            </a:r>
            <a:r>
              <a:rPr lang="es-MX" sz="2800" dirty="0" err="1"/>
              <a:t>Domus</a:t>
            </a:r>
            <a:r>
              <a:rPr lang="es-MX" sz="2800" dirty="0"/>
              <a:t>(casa) y autónomo(proviene del griego y se refiere a algo que se gobierna a si mismo)</a:t>
            </a:r>
          </a:p>
          <a:p>
            <a:pPr marL="0" indent="0" algn="just">
              <a:buNone/>
            </a:pPr>
            <a:endParaRPr lang="es-MX" sz="2800" dirty="0"/>
          </a:p>
          <a:p>
            <a:pPr marL="0" indent="0" algn="just">
              <a:buNone/>
            </a:pPr>
            <a:r>
              <a:rPr lang="es-MX" sz="2800" dirty="0"/>
              <a:t>La </a:t>
            </a:r>
            <a:r>
              <a:rPr lang="es-MX" sz="2800" dirty="0" err="1"/>
              <a:t>domotica</a:t>
            </a:r>
            <a:r>
              <a:rPr lang="es-MX" sz="2800" dirty="0"/>
              <a:t> es la adopción de los TIC y NTIC</a:t>
            </a:r>
            <a:endParaRPr lang="es-BO" sz="2800" dirty="0"/>
          </a:p>
        </p:txBody>
      </p:sp>
    </p:spTree>
    <p:extLst>
      <p:ext uri="{BB962C8B-B14F-4D97-AF65-F5344CB8AC3E}">
        <p14:creationId xmlns:p14="http://schemas.microsoft.com/office/powerpoint/2010/main" val="3843257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004456" y="174171"/>
            <a:ext cx="6183086" cy="769441"/>
          </a:xfrm>
          <a:prstGeom prst="rect">
            <a:avLst/>
          </a:prstGeom>
          <a:noFill/>
        </p:spPr>
        <p:txBody>
          <a:bodyPr wrap="square" rtlCol="0">
            <a:spAutoFit/>
          </a:bodyPr>
          <a:lstStyle/>
          <a:p>
            <a:pPr algn="ctr"/>
            <a:r>
              <a:rPr lang="es-BO" sz="3700" dirty="0"/>
              <a:t> </a:t>
            </a:r>
            <a:r>
              <a:rPr lang="es-BO" sz="4400" dirty="0">
                <a:solidFill>
                  <a:srgbClr val="FF0000"/>
                </a:solidFill>
              </a:rPr>
              <a:t>NORMAS DE CALIDAD</a:t>
            </a:r>
          </a:p>
        </p:txBody>
      </p:sp>
      <p:sp>
        <p:nvSpPr>
          <p:cNvPr id="3" name="2 CuadroTexto"/>
          <p:cNvSpPr txBox="1"/>
          <p:nvPr/>
        </p:nvSpPr>
        <p:spPr>
          <a:xfrm>
            <a:off x="2409371" y="835892"/>
            <a:ext cx="7141029" cy="1754326"/>
          </a:xfrm>
          <a:prstGeom prst="rect">
            <a:avLst/>
          </a:prstGeom>
          <a:noFill/>
        </p:spPr>
        <p:txBody>
          <a:bodyPr wrap="square" rtlCol="0">
            <a:spAutoFit/>
          </a:bodyPr>
          <a:lstStyle/>
          <a:p>
            <a:pPr marL="571500" indent="-571500" algn="ctr">
              <a:buFont typeface="Wingdings" pitchFamily="2" charset="2"/>
              <a:buChar char="§"/>
            </a:pPr>
            <a:r>
              <a:rPr lang="es-BO" sz="2700" dirty="0">
                <a:solidFill>
                  <a:srgbClr val="FF0000"/>
                </a:solidFill>
              </a:rPr>
              <a:t>NORMATIVA DE INSTALACION</a:t>
            </a:r>
          </a:p>
          <a:p>
            <a:pPr marL="571500" indent="-571500" algn="ctr">
              <a:buFont typeface="Wingdings" pitchFamily="2" charset="2"/>
              <a:buChar char="§"/>
            </a:pPr>
            <a:r>
              <a:rPr lang="es-BO" sz="2700" dirty="0">
                <a:solidFill>
                  <a:srgbClr val="FF0000"/>
                </a:solidFill>
              </a:rPr>
              <a:t>NORMATIVA DE OPERACIÓN</a:t>
            </a:r>
          </a:p>
          <a:p>
            <a:pPr marL="571500" indent="-571500" algn="ctr">
              <a:buFont typeface="Wingdings" pitchFamily="2" charset="2"/>
              <a:buChar char="§"/>
            </a:pPr>
            <a:r>
              <a:rPr lang="es-BO" sz="2700" dirty="0">
                <a:solidFill>
                  <a:srgbClr val="FF0000"/>
                </a:solidFill>
              </a:rPr>
              <a:t>CUIADDOS MINIMOS EN UNA DOMOTIZACION</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0121" y="2692786"/>
            <a:ext cx="4691758" cy="3991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6982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1117600" y="1074057"/>
            <a:ext cx="4401228" cy="4524315"/>
          </a:xfrm>
          <a:prstGeom prst="rect">
            <a:avLst/>
          </a:prstGeom>
          <a:noFill/>
        </p:spPr>
        <p:txBody>
          <a:bodyPr wrap="square" rtlCol="0">
            <a:spAutoFit/>
          </a:bodyPr>
          <a:lstStyle/>
          <a:p>
            <a:r>
              <a:rPr lang="es-BO" sz="2400" dirty="0"/>
              <a:t>La normativa de instalación domótica EA0026 permite certificar instalaciones domóticas de acuerdo a una clasificación de tres niveles ya definidos basándose en alcanzar un nivel estandarizado:  «básico» o nivel 1, «intermedio» o nivel 2  y el que se corresponde como «excelente » o nivel 3</a:t>
            </a:r>
          </a:p>
          <a:p>
            <a:r>
              <a:rPr lang="es-BO" sz="2400" dirty="0"/>
              <a:t>Se considera un sistema domótica si alcanzo en nivel 1</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8828" y="1074057"/>
            <a:ext cx="6524625" cy="4005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Marcador de contenido 2">
            <a:extLst>
              <a:ext uri="{FF2B5EF4-FFF2-40B4-BE49-F238E27FC236}">
                <a16:creationId xmlns:a16="http://schemas.microsoft.com/office/drawing/2014/main" id="{F165E2EF-9A78-51B5-58C3-D125DCE60C31}"/>
              </a:ext>
            </a:extLst>
          </p:cNvPr>
          <p:cNvSpPr txBox="1">
            <a:spLocks/>
          </p:cNvSpPr>
          <p:nvPr/>
        </p:nvSpPr>
        <p:spPr>
          <a:xfrm>
            <a:off x="1294361" y="0"/>
            <a:ext cx="9603275" cy="1074057"/>
          </a:xfrm>
          <a:prstGeom prst="rect">
            <a:avLst/>
          </a:prstGeom>
        </p:spPr>
        <p:txBody>
          <a:bodyPr>
            <a:normAutofit fontScale="850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s-MX" sz="5400" b="1" dirty="0"/>
              <a:t>NORMATIVA DE INSTALACION</a:t>
            </a:r>
          </a:p>
        </p:txBody>
      </p:sp>
    </p:spTree>
    <p:extLst>
      <p:ext uri="{BB962C8B-B14F-4D97-AF65-F5344CB8AC3E}">
        <p14:creationId xmlns:p14="http://schemas.microsoft.com/office/powerpoint/2010/main" val="38855132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F165E2EF-9A78-51B5-58C3-D125DCE60C31}"/>
              </a:ext>
            </a:extLst>
          </p:cNvPr>
          <p:cNvSpPr txBox="1">
            <a:spLocks/>
          </p:cNvSpPr>
          <p:nvPr/>
        </p:nvSpPr>
        <p:spPr>
          <a:xfrm>
            <a:off x="1294361" y="0"/>
            <a:ext cx="9603275" cy="1074057"/>
          </a:xfrm>
          <a:prstGeom prst="rect">
            <a:avLst/>
          </a:prstGeom>
        </p:spPr>
        <p:txBody>
          <a:bodyPr>
            <a:normAutofit fontScale="925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s-MX" sz="5400" b="1" dirty="0"/>
              <a:t>NORMATIVA DE OPERACION</a:t>
            </a:r>
          </a:p>
        </p:txBody>
      </p:sp>
      <p:pic>
        <p:nvPicPr>
          <p:cNvPr id="3" name="2 Imagen"/>
          <p:cNvPicPr/>
          <p:nvPr/>
        </p:nvPicPr>
        <p:blipFill>
          <a:blip r:embed="rId2">
            <a:extLst>
              <a:ext uri="{28A0092B-C50C-407E-A947-70E740481C1C}">
                <a14:useLocalDpi xmlns:a14="http://schemas.microsoft.com/office/drawing/2010/main" val="0"/>
              </a:ext>
            </a:extLst>
          </a:blip>
          <a:srcRect/>
          <a:stretch>
            <a:fillRect/>
          </a:stretch>
        </p:blipFill>
        <p:spPr bwMode="auto">
          <a:xfrm>
            <a:off x="6621104" y="1074057"/>
            <a:ext cx="4758096" cy="4354286"/>
          </a:xfrm>
          <a:prstGeom prst="rect">
            <a:avLst/>
          </a:prstGeom>
          <a:noFill/>
          <a:ln>
            <a:solidFill>
              <a:schemeClr val="tx1"/>
            </a:solidFill>
          </a:ln>
        </p:spPr>
      </p:pic>
      <p:sp>
        <p:nvSpPr>
          <p:cNvPr id="4" name="3 CuadroTexto"/>
          <p:cNvSpPr txBox="1"/>
          <p:nvPr/>
        </p:nvSpPr>
        <p:spPr>
          <a:xfrm>
            <a:off x="783772" y="1016000"/>
            <a:ext cx="5704114" cy="5262979"/>
          </a:xfrm>
          <a:prstGeom prst="rect">
            <a:avLst/>
          </a:prstGeom>
          <a:noFill/>
        </p:spPr>
        <p:txBody>
          <a:bodyPr wrap="square" rtlCol="0">
            <a:spAutoFit/>
          </a:bodyPr>
          <a:lstStyle/>
          <a:p>
            <a:r>
              <a:rPr lang="es-BO" sz="2400" b="1" dirty="0"/>
              <a:t>AUTOMATION </a:t>
            </a:r>
            <a:r>
              <a:rPr lang="es-BO" sz="2400" dirty="0"/>
              <a:t> una de las asociaciones mas importantes a nivel mundial . </a:t>
            </a:r>
          </a:p>
          <a:p>
            <a:r>
              <a:rPr lang="es-BO" sz="2400" dirty="0"/>
              <a:t>Sus reglas de operación en domótica están regidas por las normas internacionales </a:t>
            </a:r>
          </a:p>
          <a:p>
            <a:r>
              <a:rPr lang="es-BO" sz="2400" dirty="0"/>
              <a:t>Estas normativas hacen referencia a :</a:t>
            </a:r>
          </a:p>
          <a:p>
            <a:pPr marL="342900" indent="-342900">
              <a:buFont typeface="Arial" pitchFamily="34" charset="0"/>
              <a:buChar char="•"/>
            </a:pPr>
            <a:r>
              <a:rPr lang="es-BO" sz="2400" dirty="0"/>
              <a:t> El grueso del cable que se debe usar para los dispositivos </a:t>
            </a:r>
          </a:p>
          <a:p>
            <a:pPr marL="342900" indent="-342900">
              <a:buFont typeface="Arial" pitchFamily="34" charset="0"/>
              <a:buChar char="•"/>
            </a:pPr>
            <a:r>
              <a:rPr lang="es-BO" sz="2400" dirty="0"/>
              <a:t>La distancia a la que se deben colocar los instrumentos de medición o sensores </a:t>
            </a:r>
          </a:p>
          <a:p>
            <a:pPr marL="342900" indent="-342900">
              <a:buFont typeface="Arial" pitchFamily="34" charset="0"/>
              <a:buChar char="•"/>
            </a:pPr>
            <a:r>
              <a:rPr lang="es-BO" sz="2400" dirty="0"/>
              <a:t>La calidad de duración mínima de los productos utilizados </a:t>
            </a:r>
          </a:p>
          <a:p>
            <a:pPr marL="342900" indent="-342900">
              <a:buFont typeface="Arial" pitchFamily="34" charset="0"/>
              <a:buChar char="•"/>
            </a:pPr>
            <a:r>
              <a:rPr lang="es-BO" sz="2400" dirty="0"/>
              <a:t>El alcance de distancia de los dispositivos inalámbricos</a:t>
            </a:r>
          </a:p>
          <a:p>
            <a:pPr marL="342900" indent="-342900">
              <a:buFont typeface="Arial" pitchFamily="34" charset="0"/>
              <a:buChar char="•"/>
            </a:pPr>
            <a:endParaRPr lang="es-BO" sz="2400" dirty="0"/>
          </a:p>
        </p:txBody>
      </p:sp>
    </p:spTree>
    <p:extLst>
      <p:ext uri="{BB962C8B-B14F-4D97-AF65-F5344CB8AC3E}">
        <p14:creationId xmlns:p14="http://schemas.microsoft.com/office/powerpoint/2010/main" val="583848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F165E2EF-9A78-51B5-58C3-D125DCE60C31}"/>
              </a:ext>
            </a:extLst>
          </p:cNvPr>
          <p:cNvSpPr txBox="1">
            <a:spLocks/>
          </p:cNvSpPr>
          <p:nvPr/>
        </p:nvSpPr>
        <p:spPr>
          <a:xfrm>
            <a:off x="1294361" y="0"/>
            <a:ext cx="9603275" cy="1291771"/>
          </a:xfrm>
          <a:prstGeom prst="rect">
            <a:avLst/>
          </a:prstGeom>
        </p:spPr>
        <p:txBody>
          <a:bodyPr>
            <a:normAutofit fontScale="70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s-MX" sz="5400" b="1" dirty="0"/>
              <a:t>CUIDADOS MINIMOS EN UNA DOMOTIZACION</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196" y="1243411"/>
            <a:ext cx="6247718" cy="5491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6516914" y="1243411"/>
            <a:ext cx="5384799" cy="4154984"/>
          </a:xfrm>
          <a:prstGeom prst="rect">
            <a:avLst/>
          </a:prstGeom>
          <a:noFill/>
        </p:spPr>
        <p:txBody>
          <a:bodyPr wrap="square" rtlCol="0">
            <a:spAutoFit/>
          </a:bodyPr>
          <a:lstStyle/>
          <a:p>
            <a:r>
              <a:rPr lang="es-BO" sz="2200" dirty="0"/>
              <a:t>Los cuidados de una somatización se dividen según el tipo de sistema de domotizacion </a:t>
            </a:r>
          </a:p>
          <a:p>
            <a:r>
              <a:rPr lang="es-BO" sz="2200" dirty="0"/>
              <a:t>SISTEMA CABLEADO </a:t>
            </a:r>
          </a:p>
          <a:p>
            <a:r>
              <a:rPr lang="es-BO" sz="2200" dirty="0"/>
              <a:t>Se requiere hacer un mantenimiento principalmente del cableado y el controlador, en segunda instancia los dispositivos conectados </a:t>
            </a:r>
          </a:p>
          <a:p>
            <a:r>
              <a:rPr lang="es-BO" sz="2200" dirty="0"/>
              <a:t>SISTEMA INALAMBRICO </a:t>
            </a:r>
          </a:p>
          <a:p>
            <a:r>
              <a:rPr lang="es-BO" sz="2200" dirty="0"/>
              <a:t>Para los sistemas inalámbricos no se necesita de un cuidado especial, por lo que solo se recomienda el cuidado del asistente de vos y la red wifi, para evitar interferencias </a:t>
            </a:r>
          </a:p>
        </p:txBody>
      </p:sp>
    </p:spTree>
    <p:extLst>
      <p:ext uri="{BB962C8B-B14F-4D97-AF65-F5344CB8AC3E}">
        <p14:creationId xmlns:p14="http://schemas.microsoft.com/office/powerpoint/2010/main" val="254683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165E2EF-9A78-51B5-58C3-D125DCE60C31}"/>
              </a:ext>
            </a:extLst>
          </p:cNvPr>
          <p:cNvSpPr>
            <a:spLocks noGrp="1"/>
          </p:cNvSpPr>
          <p:nvPr>
            <p:ph idx="1"/>
          </p:nvPr>
        </p:nvSpPr>
        <p:spPr>
          <a:xfrm>
            <a:off x="1451579" y="1781666"/>
            <a:ext cx="9603275" cy="3684679"/>
          </a:xfrm>
        </p:spPr>
        <p:txBody>
          <a:bodyPr>
            <a:normAutofit/>
          </a:bodyPr>
          <a:lstStyle/>
          <a:p>
            <a:pPr marL="0" indent="0" algn="ctr">
              <a:buNone/>
            </a:pPr>
            <a:r>
              <a:rPr lang="es-MX" sz="5400" b="1" dirty="0"/>
              <a:t>CODIGOS Y SIMBOLOS</a:t>
            </a:r>
            <a:endParaRPr lang="es-BO" sz="5400" b="1" dirty="0"/>
          </a:p>
        </p:txBody>
      </p:sp>
      <p:pic>
        <p:nvPicPr>
          <p:cNvPr id="4" name="Imagen 3">
            <a:extLst>
              <a:ext uri="{FF2B5EF4-FFF2-40B4-BE49-F238E27FC236}">
                <a16:creationId xmlns:a16="http://schemas.microsoft.com/office/drawing/2014/main" id="{83702B8D-C483-C6EA-4F02-4BFB46D0ABC6}"/>
              </a:ext>
            </a:extLst>
          </p:cNvPr>
          <p:cNvPicPr>
            <a:picLocks noChangeAspect="1"/>
          </p:cNvPicPr>
          <p:nvPr/>
        </p:nvPicPr>
        <p:blipFill>
          <a:blip r:embed="rId2"/>
          <a:stretch>
            <a:fillRect/>
          </a:stretch>
        </p:blipFill>
        <p:spPr>
          <a:xfrm>
            <a:off x="3738906" y="2620652"/>
            <a:ext cx="4714188" cy="3167406"/>
          </a:xfrm>
          <a:prstGeom prst="rect">
            <a:avLst/>
          </a:prstGeom>
        </p:spPr>
      </p:pic>
    </p:spTree>
    <p:extLst>
      <p:ext uri="{BB962C8B-B14F-4D97-AF65-F5344CB8AC3E}">
        <p14:creationId xmlns:p14="http://schemas.microsoft.com/office/powerpoint/2010/main" val="30583668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3EDFC5A-1AD6-4BFB-BA14-B53C0CF859AE}"/>
              </a:ext>
            </a:extLst>
          </p:cNvPr>
          <p:cNvPicPr>
            <a:picLocks noChangeAspect="1"/>
          </p:cNvPicPr>
          <p:nvPr/>
        </p:nvPicPr>
        <p:blipFill rotWithShape="1">
          <a:blip r:embed="rId2"/>
          <a:srcRect l="6202" t="4589" r="6235" b="86995"/>
          <a:stretch/>
        </p:blipFill>
        <p:spPr>
          <a:xfrm>
            <a:off x="3387898" y="0"/>
            <a:ext cx="4524867" cy="565608"/>
          </a:xfrm>
          <a:prstGeom prst="rect">
            <a:avLst/>
          </a:prstGeom>
        </p:spPr>
      </p:pic>
      <p:pic>
        <p:nvPicPr>
          <p:cNvPr id="2" name="Imagen 1">
            <a:extLst>
              <a:ext uri="{FF2B5EF4-FFF2-40B4-BE49-F238E27FC236}">
                <a16:creationId xmlns:a16="http://schemas.microsoft.com/office/drawing/2014/main" id="{4265A802-FCE8-65AD-BB0B-8444BBBA1E30}"/>
              </a:ext>
            </a:extLst>
          </p:cNvPr>
          <p:cNvPicPr>
            <a:picLocks noChangeAspect="1"/>
          </p:cNvPicPr>
          <p:nvPr/>
        </p:nvPicPr>
        <p:blipFill rotWithShape="1">
          <a:blip r:embed="rId3"/>
          <a:srcRect l="5613" t="12197" r="44790" b="59894"/>
          <a:stretch/>
        </p:blipFill>
        <p:spPr>
          <a:xfrm>
            <a:off x="0" y="531281"/>
            <a:ext cx="4213780" cy="4939645"/>
          </a:xfrm>
          <a:prstGeom prst="rect">
            <a:avLst/>
          </a:prstGeom>
        </p:spPr>
      </p:pic>
      <p:pic>
        <p:nvPicPr>
          <p:cNvPr id="5" name="Imagen 4">
            <a:extLst>
              <a:ext uri="{FF2B5EF4-FFF2-40B4-BE49-F238E27FC236}">
                <a16:creationId xmlns:a16="http://schemas.microsoft.com/office/drawing/2014/main" id="{4812DDC9-5130-35AE-95F4-3EE99810F574}"/>
              </a:ext>
            </a:extLst>
          </p:cNvPr>
          <p:cNvPicPr>
            <a:picLocks noChangeAspect="1"/>
          </p:cNvPicPr>
          <p:nvPr/>
        </p:nvPicPr>
        <p:blipFill rotWithShape="1">
          <a:blip r:embed="rId3"/>
          <a:srcRect l="55614" t="12606" b="42806"/>
          <a:stretch/>
        </p:blipFill>
        <p:spPr>
          <a:xfrm>
            <a:off x="8854654" y="0"/>
            <a:ext cx="3186262" cy="3714796"/>
          </a:xfrm>
          <a:prstGeom prst="rect">
            <a:avLst/>
          </a:prstGeom>
        </p:spPr>
      </p:pic>
      <p:pic>
        <p:nvPicPr>
          <p:cNvPr id="7" name="Imagen 6">
            <a:extLst>
              <a:ext uri="{FF2B5EF4-FFF2-40B4-BE49-F238E27FC236}">
                <a16:creationId xmlns:a16="http://schemas.microsoft.com/office/drawing/2014/main" id="{605878C7-41DC-A3FA-BD0E-B0C9998A8DC5}"/>
              </a:ext>
            </a:extLst>
          </p:cNvPr>
          <p:cNvPicPr>
            <a:picLocks noChangeAspect="1"/>
          </p:cNvPicPr>
          <p:nvPr/>
        </p:nvPicPr>
        <p:blipFill rotWithShape="1">
          <a:blip r:embed="rId4"/>
          <a:srcRect t="32481"/>
          <a:stretch/>
        </p:blipFill>
        <p:spPr>
          <a:xfrm>
            <a:off x="4196371" y="565608"/>
            <a:ext cx="4675693" cy="4870991"/>
          </a:xfrm>
          <a:prstGeom prst="rect">
            <a:avLst/>
          </a:prstGeom>
        </p:spPr>
      </p:pic>
      <p:pic>
        <p:nvPicPr>
          <p:cNvPr id="9" name="Imagen 8">
            <a:extLst>
              <a:ext uri="{FF2B5EF4-FFF2-40B4-BE49-F238E27FC236}">
                <a16:creationId xmlns:a16="http://schemas.microsoft.com/office/drawing/2014/main" id="{EED7AD5F-C44F-D50A-A423-2AA04F66A5A2}"/>
              </a:ext>
            </a:extLst>
          </p:cNvPr>
          <p:cNvPicPr>
            <a:picLocks noChangeAspect="1"/>
          </p:cNvPicPr>
          <p:nvPr/>
        </p:nvPicPr>
        <p:blipFill rotWithShape="1">
          <a:blip r:embed="rId5"/>
          <a:srcRect t="49599"/>
          <a:stretch/>
        </p:blipFill>
        <p:spPr>
          <a:xfrm>
            <a:off x="8785017" y="3714796"/>
            <a:ext cx="3255899" cy="3342120"/>
          </a:xfrm>
          <a:prstGeom prst="rect">
            <a:avLst/>
          </a:prstGeom>
        </p:spPr>
      </p:pic>
    </p:spTree>
    <p:extLst>
      <p:ext uri="{BB962C8B-B14F-4D97-AF65-F5344CB8AC3E}">
        <p14:creationId xmlns:p14="http://schemas.microsoft.com/office/powerpoint/2010/main" val="28913824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8B1A0BA-6854-0C51-9C87-4D3D9F1A8799}"/>
              </a:ext>
            </a:extLst>
          </p:cNvPr>
          <p:cNvPicPr>
            <a:picLocks noChangeAspect="1"/>
          </p:cNvPicPr>
          <p:nvPr/>
        </p:nvPicPr>
        <p:blipFill>
          <a:blip r:embed="rId2"/>
          <a:stretch>
            <a:fillRect/>
          </a:stretch>
        </p:blipFill>
        <p:spPr>
          <a:xfrm>
            <a:off x="0" y="0"/>
            <a:ext cx="6787299" cy="6858000"/>
          </a:xfrm>
          <a:prstGeom prst="rect">
            <a:avLst/>
          </a:prstGeom>
        </p:spPr>
      </p:pic>
      <p:pic>
        <p:nvPicPr>
          <p:cNvPr id="3" name="Imagen 2">
            <a:extLst>
              <a:ext uri="{FF2B5EF4-FFF2-40B4-BE49-F238E27FC236}">
                <a16:creationId xmlns:a16="http://schemas.microsoft.com/office/drawing/2014/main" id="{B4143D86-4700-EBD4-772D-C68F230AB737}"/>
              </a:ext>
            </a:extLst>
          </p:cNvPr>
          <p:cNvPicPr>
            <a:picLocks noChangeAspect="1"/>
          </p:cNvPicPr>
          <p:nvPr/>
        </p:nvPicPr>
        <p:blipFill>
          <a:blip r:embed="rId3"/>
          <a:stretch>
            <a:fillRect/>
          </a:stretch>
        </p:blipFill>
        <p:spPr>
          <a:xfrm>
            <a:off x="6787300" y="0"/>
            <a:ext cx="5404700" cy="6858000"/>
          </a:xfrm>
          <a:prstGeom prst="rect">
            <a:avLst/>
          </a:prstGeom>
        </p:spPr>
      </p:pic>
    </p:spTree>
    <p:extLst>
      <p:ext uri="{BB962C8B-B14F-4D97-AF65-F5344CB8AC3E}">
        <p14:creationId xmlns:p14="http://schemas.microsoft.com/office/powerpoint/2010/main" val="18977935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E284D7A-C67C-DF86-3BF6-67993BFE1275}"/>
              </a:ext>
            </a:extLst>
          </p:cNvPr>
          <p:cNvSpPr>
            <a:spLocks noGrp="1"/>
          </p:cNvSpPr>
          <p:nvPr>
            <p:ph idx="4294967295"/>
          </p:nvPr>
        </p:nvSpPr>
        <p:spPr>
          <a:xfrm>
            <a:off x="1293812" y="349348"/>
            <a:ext cx="9604375" cy="5106988"/>
          </a:xfrm>
        </p:spPr>
        <p:txBody>
          <a:bodyPr>
            <a:normAutofit fontScale="40000" lnSpcReduction="20000"/>
          </a:bodyPr>
          <a:lstStyle/>
          <a:p>
            <a:pPr marL="0" indent="0" algn="ctr">
              <a:buNone/>
            </a:pPr>
            <a:r>
              <a:rPr lang="es-MX" sz="11000" b="1" dirty="0"/>
              <a:t>VIDA UTIL</a:t>
            </a:r>
          </a:p>
          <a:p>
            <a:pPr marL="0" indent="0" algn="ctr">
              <a:buNone/>
            </a:pPr>
            <a:r>
              <a:rPr lang="es-MX" sz="8000" dirty="0"/>
              <a:t>Un sistema domótico profesional tiene la misma vida que una instalación eléctrica o industrial, unos 20 años de media.</a:t>
            </a:r>
          </a:p>
          <a:p>
            <a:pPr marL="0" indent="0" algn="ctr">
              <a:buNone/>
            </a:pPr>
            <a:endParaRPr lang="es-MX" sz="8000" dirty="0"/>
          </a:p>
          <a:p>
            <a:pPr marL="0" indent="0" algn="ctr">
              <a:buNone/>
            </a:pPr>
            <a:r>
              <a:rPr lang="es-MX" sz="8000" dirty="0"/>
              <a:t>Hay elementos que por definición tienen una vida de 4 </a:t>
            </a:r>
            <a:r>
              <a:rPr lang="es-MX" sz="8000" dirty="0" err="1"/>
              <a:t>ó</a:t>
            </a:r>
            <a:r>
              <a:rPr lang="es-MX" sz="8000" dirty="0"/>
              <a:t> 5 (algunos sensores, baterías), y su adecuado mantenimiento permitirá que la vida del conjunto sea larga.</a:t>
            </a:r>
            <a:endParaRPr lang="es-BO" sz="8000" dirty="0"/>
          </a:p>
        </p:txBody>
      </p:sp>
    </p:spTree>
    <p:extLst>
      <p:ext uri="{BB962C8B-B14F-4D97-AF65-F5344CB8AC3E}">
        <p14:creationId xmlns:p14="http://schemas.microsoft.com/office/powerpoint/2010/main" val="13763178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004456" y="174171"/>
            <a:ext cx="6183086" cy="661720"/>
          </a:xfrm>
          <a:prstGeom prst="rect">
            <a:avLst/>
          </a:prstGeom>
          <a:noFill/>
        </p:spPr>
        <p:txBody>
          <a:bodyPr wrap="square" rtlCol="0">
            <a:spAutoFit/>
          </a:bodyPr>
          <a:lstStyle/>
          <a:p>
            <a:pPr algn="ctr"/>
            <a:r>
              <a:rPr lang="es-BO" sz="3700" dirty="0"/>
              <a:t> PAISES DE FABRICACION</a:t>
            </a:r>
            <a:endParaRPr lang="es-BO" sz="4400" dirty="0">
              <a:solidFill>
                <a:srgbClr val="FF0000"/>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964" y="1988458"/>
            <a:ext cx="7172099" cy="4412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CuadroTexto"/>
          <p:cNvSpPr txBox="1"/>
          <p:nvPr/>
        </p:nvSpPr>
        <p:spPr>
          <a:xfrm>
            <a:off x="1030514" y="788129"/>
            <a:ext cx="10160000" cy="1200329"/>
          </a:xfrm>
          <a:prstGeom prst="rect">
            <a:avLst/>
          </a:prstGeom>
          <a:noFill/>
        </p:spPr>
        <p:txBody>
          <a:bodyPr wrap="square" rtlCol="0">
            <a:spAutoFit/>
          </a:bodyPr>
          <a:lstStyle/>
          <a:p>
            <a:pPr marL="342900" indent="-342900">
              <a:buFont typeface="Arial" pitchFamily="34" charset="0"/>
              <a:buChar char="•"/>
            </a:pPr>
            <a:r>
              <a:rPr lang="es-BO" sz="2400" dirty="0"/>
              <a:t>PRINCIPALES EXPORTADORES </a:t>
            </a:r>
          </a:p>
          <a:p>
            <a:r>
              <a:rPr lang="es-BO" sz="2400" dirty="0"/>
              <a:t>Los principales exportadores de domótica en el mundo son España,  Estados Unidos y Europa </a:t>
            </a:r>
          </a:p>
        </p:txBody>
      </p:sp>
      <p:sp>
        <p:nvSpPr>
          <p:cNvPr id="7" name="6 CuadroTexto"/>
          <p:cNvSpPr txBox="1"/>
          <p:nvPr/>
        </p:nvSpPr>
        <p:spPr>
          <a:xfrm>
            <a:off x="7953829" y="1988458"/>
            <a:ext cx="3976914" cy="4154984"/>
          </a:xfrm>
          <a:prstGeom prst="rect">
            <a:avLst/>
          </a:prstGeom>
          <a:noFill/>
        </p:spPr>
        <p:txBody>
          <a:bodyPr wrap="square" rtlCol="0">
            <a:spAutoFit/>
          </a:bodyPr>
          <a:lstStyle/>
          <a:p>
            <a:r>
              <a:rPr lang="es-BO" sz="2400" dirty="0"/>
              <a:t>Para una instalación de nivel 3 es necesario recurrir al mercado extranjero ya que muchos de los dispositivos requeridos solo se encontraran en otros países que los fabricaron tales como España, Europa o Estados Unidos por lo cual se requiere la exportación de dichos elementos</a:t>
            </a:r>
          </a:p>
        </p:txBody>
      </p:sp>
    </p:spTree>
    <p:extLst>
      <p:ext uri="{BB962C8B-B14F-4D97-AF65-F5344CB8AC3E}">
        <p14:creationId xmlns:p14="http://schemas.microsoft.com/office/powerpoint/2010/main" val="10985967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E2B55ED-A64E-380E-D726-F06DC49E5E41}"/>
              </a:ext>
            </a:extLst>
          </p:cNvPr>
          <p:cNvPicPr>
            <a:picLocks noChangeAspect="1"/>
          </p:cNvPicPr>
          <p:nvPr/>
        </p:nvPicPr>
        <p:blipFill>
          <a:blip r:embed="rId2"/>
          <a:stretch>
            <a:fillRect/>
          </a:stretch>
        </p:blipFill>
        <p:spPr>
          <a:xfrm>
            <a:off x="2740249" y="4455970"/>
            <a:ext cx="6893262" cy="2613348"/>
          </a:xfrm>
          <a:prstGeom prst="rect">
            <a:avLst/>
          </a:prstGeom>
        </p:spPr>
      </p:pic>
      <p:sp>
        <p:nvSpPr>
          <p:cNvPr id="4" name="CuadroTexto 3">
            <a:extLst>
              <a:ext uri="{FF2B5EF4-FFF2-40B4-BE49-F238E27FC236}">
                <a16:creationId xmlns:a16="http://schemas.microsoft.com/office/drawing/2014/main" id="{0B9CF08B-8372-BA8A-4050-4C5B83352EAB}"/>
              </a:ext>
            </a:extLst>
          </p:cNvPr>
          <p:cNvSpPr txBox="1"/>
          <p:nvPr/>
        </p:nvSpPr>
        <p:spPr>
          <a:xfrm>
            <a:off x="3994558" y="96418"/>
            <a:ext cx="4202884" cy="923330"/>
          </a:xfrm>
          <a:prstGeom prst="rect">
            <a:avLst/>
          </a:prstGeom>
          <a:noFill/>
        </p:spPr>
        <p:txBody>
          <a:bodyPr wrap="square" rtlCol="0">
            <a:spAutoFit/>
          </a:bodyPr>
          <a:lstStyle/>
          <a:p>
            <a:pPr algn="ctr"/>
            <a:r>
              <a:rPr lang="es-ES" sz="5400" b="1" dirty="0"/>
              <a:t>COSTOS</a:t>
            </a:r>
          </a:p>
        </p:txBody>
      </p:sp>
      <p:sp>
        <p:nvSpPr>
          <p:cNvPr id="5" name="CuadroTexto 4">
            <a:extLst>
              <a:ext uri="{FF2B5EF4-FFF2-40B4-BE49-F238E27FC236}">
                <a16:creationId xmlns:a16="http://schemas.microsoft.com/office/drawing/2014/main" id="{293F49B3-1411-B29D-6270-4ACCB47807E6}"/>
              </a:ext>
            </a:extLst>
          </p:cNvPr>
          <p:cNvSpPr txBox="1"/>
          <p:nvPr/>
        </p:nvSpPr>
        <p:spPr>
          <a:xfrm>
            <a:off x="588627" y="827750"/>
            <a:ext cx="11014745" cy="861774"/>
          </a:xfrm>
          <a:prstGeom prst="rect">
            <a:avLst/>
          </a:prstGeom>
          <a:noFill/>
        </p:spPr>
        <p:txBody>
          <a:bodyPr wrap="square" rtlCol="0">
            <a:spAutoFit/>
          </a:bodyPr>
          <a:lstStyle/>
          <a:p>
            <a:r>
              <a:rPr lang="es-ES" sz="3200" b="1" i="0" dirty="0">
                <a:solidFill>
                  <a:schemeClr val="accent1"/>
                </a:solidFill>
                <a:effectLst/>
                <a:latin typeface="AvenirNext"/>
              </a:rPr>
              <a:t>¿Cómo funciona el servicio de cotizaciones de </a:t>
            </a:r>
            <a:r>
              <a:rPr lang="es-ES" sz="3200" b="1" i="0" dirty="0" err="1">
                <a:solidFill>
                  <a:schemeClr val="accent1"/>
                </a:solidFill>
                <a:effectLst/>
                <a:latin typeface="AvenirNext"/>
              </a:rPr>
              <a:t>habitisimo</a:t>
            </a:r>
            <a:r>
              <a:rPr lang="es-ES" sz="3200" b="1" i="0" dirty="0">
                <a:solidFill>
                  <a:schemeClr val="accent1"/>
                </a:solidFill>
                <a:effectLst/>
                <a:latin typeface="AvenirNext"/>
              </a:rPr>
              <a:t>?</a:t>
            </a:r>
          </a:p>
          <a:p>
            <a:endParaRPr lang="es-ES" dirty="0">
              <a:solidFill>
                <a:schemeClr val="accent1"/>
              </a:solidFill>
            </a:endParaRPr>
          </a:p>
        </p:txBody>
      </p:sp>
      <p:sp>
        <p:nvSpPr>
          <p:cNvPr id="6" name="CuadroTexto 5">
            <a:extLst>
              <a:ext uri="{FF2B5EF4-FFF2-40B4-BE49-F238E27FC236}">
                <a16:creationId xmlns:a16="http://schemas.microsoft.com/office/drawing/2014/main" id="{513A8EC2-841C-3AF3-69FF-29FDEB2C41FE}"/>
              </a:ext>
            </a:extLst>
          </p:cNvPr>
          <p:cNvSpPr txBox="1"/>
          <p:nvPr/>
        </p:nvSpPr>
        <p:spPr>
          <a:xfrm>
            <a:off x="964734" y="3113831"/>
            <a:ext cx="2567031" cy="1323439"/>
          </a:xfrm>
          <a:prstGeom prst="rect">
            <a:avLst/>
          </a:prstGeom>
          <a:noFill/>
        </p:spPr>
        <p:txBody>
          <a:bodyPr wrap="square" rtlCol="0">
            <a:spAutoFit/>
          </a:bodyPr>
          <a:lstStyle/>
          <a:p>
            <a:pPr algn="ctr"/>
            <a:r>
              <a:rPr lang="es-ES" sz="2000" b="0" i="0" dirty="0">
                <a:solidFill>
                  <a:schemeClr val="accent1"/>
                </a:solidFill>
                <a:effectLst/>
                <a:latin typeface="AvenirNext"/>
              </a:rPr>
              <a:t>1. Cuéntanos tu proyecto de domótica. Puedes incluir fotografías.</a:t>
            </a:r>
            <a:endParaRPr lang="es-ES" sz="2000" dirty="0">
              <a:solidFill>
                <a:schemeClr val="accent1"/>
              </a:solidFill>
            </a:endParaRPr>
          </a:p>
        </p:txBody>
      </p:sp>
      <p:sp>
        <p:nvSpPr>
          <p:cNvPr id="7" name="CuadroTexto 6">
            <a:extLst>
              <a:ext uri="{FF2B5EF4-FFF2-40B4-BE49-F238E27FC236}">
                <a16:creationId xmlns:a16="http://schemas.microsoft.com/office/drawing/2014/main" id="{F82FF897-1FEE-4429-2AC8-6928FD3250AE}"/>
              </a:ext>
            </a:extLst>
          </p:cNvPr>
          <p:cNvSpPr txBox="1"/>
          <p:nvPr/>
        </p:nvSpPr>
        <p:spPr>
          <a:xfrm>
            <a:off x="4362275" y="3113831"/>
            <a:ext cx="2860646" cy="1384995"/>
          </a:xfrm>
          <a:prstGeom prst="rect">
            <a:avLst/>
          </a:prstGeom>
          <a:noFill/>
        </p:spPr>
        <p:txBody>
          <a:bodyPr wrap="square" rtlCol="0">
            <a:spAutoFit/>
          </a:bodyPr>
          <a:lstStyle/>
          <a:p>
            <a:pPr algn="ctr"/>
            <a:r>
              <a:rPr lang="es-ES" sz="2000" b="0" i="0" dirty="0">
                <a:solidFill>
                  <a:schemeClr val="accent1"/>
                </a:solidFill>
                <a:effectLst/>
                <a:latin typeface="AvenirNext"/>
              </a:rPr>
              <a:t>2. Los mejores profesionales y empresas de domótica recibirán un aviso de tu proyecto</a:t>
            </a:r>
            <a:r>
              <a:rPr lang="es-ES" sz="2400" b="0" i="0" dirty="0">
                <a:solidFill>
                  <a:srgbClr val="2B2B2B"/>
                </a:solidFill>
                <a:effectLst/>
                <a:latin typeface="AvenirNext"/>
              </a:rPr>
              <a:t>.</a:t>
            </a:r>
            <a:endParaRPr lang="es-ES" sz="2400" dirty="0"/>
          </a:p>
        </p:txBody>
      </p:sp>
      <p:sp>
        <p:nvSpPr>
          <p:cNvPr id="8" name="CuadroTexto 7">
            <a:extLst>
              <a:ext uri="{FF2B5EF4-FFF2-40B4-BE49-F238E27FC236}">
                <a16:creationId xmlns:a16="http://schemas.microsoft.com/office/drawing/2014/main" id="{5E02478C-8A4B-CDE0-3FDD-A68CE8E58AB9}"/>
              </a:ext>
            </a:extLst>
          </p:cNvPr>
          <p:cNvSpPr txBox="1"/>
          <p:nvPr/>
        </p:nvSpPr>
        <p:spPr>
          <a:xfrm>
            <a:off x="8053431" y="3113831"/>
            <a:ext cx="2852257" cy="1323439"/>
          </a:xfrm>
          <a:prstGeom prst="rect">
            <a:avLst/>
          </a:prstGeom>
          <a:noFill/>
        </p:spPr>
        <p:txBody>
          <a:bodyPr wrap="square" rtlCol="0">
            <a:spAutoFit/>
          </a:bodyPr>
          <a:lstStyle/>
          <a:p>
            <a:pPr algn="ctr"/>
            <a:r>
              <a:rPr lang="es-ES" sz="2000" b="0" i="0" dirty="0">
                <a:solidFill>
                  <a:schemeClr val="accent1"/>
                </a:solidFill>
                <a:effectLst/>
                <a:latin typeface="AvenirNext"/>
              </a:rPr>
              <a:t>3. Aquellos que estén interesados se pondrán en contacto contigo para pasarte una cotización</a:t>
            </a:r>
            <a:endParaRPr lang="es-ES" sz="2000" dirty="0">
              <a:solidFill>
                <a:schemeClr val="accent1"/>
              </a:solidFill>
            </a:endParaRPr>
          </a:p>
        </p:txBody>
      </p:sp>
      <p:pic>
        <p:nvPicPr>
          <p:cNvPr id="9" name="Imagen 8">
            <a:extLst>
              <a:ext uri="{FF2B5EF4-FFF2-40B4-BE49-F238E27FC236}">
                <a16:creationId xmlns:a16="http://schemas.microsoft.com/office/drawing/2014/main" id="{4873D68A-E589-45F9-D6C2-542B9B2EE5F1}"/>
              </a:ext>
            </a:extLst>
          </p:cNvPr>
          <p:cNvPicPr>
            <a:picLocks noChangeAspect="1"/>
          </p:cNvPicPr>
          <p:nvPr/>
        </p:nvPicPr>
        <p:blipFill>
          <a:blip r:embed="rId3"/>
          <a:stretch>
            <a:fillRect/>
          </a:stretch>
        </p:blipFill>
        <p:spPr>
          <a:xfrm>
            <a:off x="1616410" y="1895526"/>
            <a:ext cx="1135180" cy="1135180"/>
          </a:xfrm>
          <a:prstGeom prst="rect">
            <a:avLst/>
          </a:prstGeom>
        </p:spPr>
      </p:pic>
      <p:pic>
        <p:nvPicPr>
          <p:cNvPr id="10" name="Imagen 9">
            <a:extLst>
              <a:ext uri="{FF2B5EF4-FFF2-40B4-BE49-F238E27FC236}">
                <a16:creationId xmlns:a16="http://schemas.microsoft.com/office/drawing/2014/main" id="{A0BC64D1-5A43-4261-43AC-B6AFA7FF42B9}"/>
              </a:ext>
            </a:extLst>
          </p:cNvPr>
          <p:cNvPicPr>
            <a:picLocks noChangeAspect="1"/>
          </p:cNvPicPr>
          <p:nvPr/>
        </p:nvPicPr>
        <p:blipFill>
          <a:blip r:embed="rId4"/>
          <a:stretch>
            <a:fillRect/>
          </a:stretch>
        </p:blipFill>
        <p:spPr>
          <a:xfrm>
            <a:off x="5279842" y="1827468"/>
            <a:ext cx="1025512" cy="1271296"/>
          </a:xfrm>
          <a:prstGeom prst="rect">
            <a:avLst/>
          </a:prstGeom>
        </p:spPr>
      </p:pic>
      <p:pic>
        <p:nvPicPr>
          <p:cNvPr id="11" name="Imagen 10">
            <a:extLst>
              <a:ext uri="{FF2B5EF4-FFF2-40B4-BE49-F238E27FC236}">
                <a16:creationId xmlns:a16="http://schemas.microsoft.com/office/drawing/2014/main" id="{EDD7E06C-48B3-2622-7464-5160195ED547}"/>
              </a:ext>
            </a:extLst>
          </p:cNvPr>
          <p:cNvPicPr>
            <a:picLocks noChangeAspect="1"/>
          </p:cNvPicPr>
          <p:nvPr/>
        </p:nvPicPr>
        <p:blipFill>
          <a:blip r:embed="rId5"/>
          <a:stretch>
            <a:fillRect/>
          </a:stretch>
        </p:blipFill>
        <p:spPr>
          <a:xfrm>
            <a:off x="8732397" y="1812401"/>
            <a:ext cx="1494323" cy="1494323"/>
          </a:xfrm>
          <a:prstGeom prst="rect">
            <a:avLst/>
          </a:prstGeom>
        </p:spPr>
      </p:pic>
    </p:spTree>
    <p:extLst>
      <p:ext uri="{BB962C8B-B14F-4D97-AF65-F5344CB8AC3E}">
        <p14:creationId xmlns:p14="http://schemas.microsoft.com/office/powerpoint/2010/main" val="2163874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6554978-6190-C1DD-35B3-6EC7E2EA5853}"/>
              </a:ext>
            </a:extLst>
          </p:cNvPr>
          <p:cNvSpPr>
            <a:spLocks noGrp="1"/>
          </p:cNvSpPr>
          <p:nvPr>
            <p:ph idx="1"/>
          </p:nvPr>
        </p:nvSpPr>
        <p:spPr>
          <a:xfrm>
            <a:off x="1451579" y="160257"/>
            <a:ext cx="9603275" cy="5306090"/>
          </a:xfrm>
        </p:spPr>
        <p:txBody>
          <a:bodyPr>
            <a:normAutofit/>
          </a:bodyPr>
          <a:lstStyle/>
          <a:p>
            <a:pPr marL="0" indent="0">
              <a:buNone/>
            </a:pPr>
            <a:r>
              <a:rPr lang="es-MX" sz="2400" b="1" dirty="0"/>
              <a:t>LOS PRIMEROS PASOS DE LA DOMOTICA EN EL MUNDO</a:t>
            </a:r>
          </a:p>
          <a:p>
            <a:pPr marL="0" indent="0">
              <a:buNone/>
            </a:pPr>
            <a:r>
              <a:rPr lang="es-MX" sz="2800" dirty="0"/>
              <a:t>Nikola Tesla empieza los primeros intentos que se considera una de los inicios de la DOMOTICA</a:t>
            </a:r>
            <a:r>
              <a:rPr lang="es-MX" sz="2400" dirty="0"/>
              <a:t>.</a:t>
            </a:r>
          </a:p>
          <a:p>
            <a:pPr marL="0" indent="0">
              <a:buNone/>
            </a:pPr>
            <a:r>
              <a:rPr lang="es-BO" sz="2800" dirty="0"/>
              <a:t>1898</a:t>
            </a:r>
          </a:p>
          <a:p>
            <a:pPr marL="0" indent="0">
              <a:buNone/>
            </a:pPr>
            <a:r>
              <a:rPr lang="es-BO" sz="2800" dirty="0"/>
              <a:t>Mando a </a:t>
            </a:r>
          </a:p>
          <a:p>
            <a:pPr marL="0" indent="0">
              <a:buNone/>
            </a:pPr>
            <a:r>
              <a:rPr lang="es-BO" sz="2800" dirty="0"/>
              <a:t>distancia</a:t>
            </a:r>
          </a:p>
        </p:txBody>
      </p:sp>
      <p:pic>
        <p:nvPicPr>
          <p:cNvPr id="4" name="Imagen 3">
            <a:extLst>
              <a:ext uri="{FF2B5EF4-FFF2-40B4-BE49-F238E27FC236}">
                <a16:creationId xmlns:a16="http://schemas.microsoft.com/office/drawing/2014/main" id="{29857673-7EAC-A31F-D0F6-2AB6928794CB}"/>
              </a:ext>
            </a:extLst>
          </p:cNvPr>
          <p:cNvPicPr>
            <a:picLocks noChangeAspect="1"/>
          </p:cNvPicPr>
          <p:nvPr/>
        </p:nvPicPr>
        <p:blipFill>
          <a:blip r:embed="rId2"/>
          <a:stretch>
            <a:fillRect/>
          </a:stretch>
        </p:blipFill>
        <p:spPr>
          <a:xfrm>
            <a:off x="2958548" y="2092750"/>
            <a:ext cx="6589336" cy="3071938"/>
          </a:xfrm>
          <a:prstGeom prst="rect">
            <a:avLst/>
          </a:prstGeom>
        </p:spPr>
      </p:pic>
    </p:spTree>
    <p:extLst>
      <p:ext uri="{BB962C8B-B14F-4D97-AF65-F5344CB8AC3E}">
        <p14:creationId xmlns:p14="http://schemas.microsoft.com/office/powerpoint/2010/main" val="26339004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7D25F23-ED01-CE18-533E-75A46E0CB6AE}"/>
              </a:ext>
            </a:extLst>
          </p:cNvPr>
          <p:cNvSpPr>
            <a:spLocks noGrp="1"/>
          </p:cNvSpPr>
          <p:nvPr>
            <p:ph idx="4294967295"/>
          </p:nvPr>
        </p:nvSpPr>
        <p:spPr>
          <a:xfrm>
            <a:off x="1293812" y="668633"/>
            <a:ext cx="9604375" cy="4768850"/>
          </a:xfrm>
        </p:spPr>
        <p:txBody>
          <a:bodyPr>
            <a:normAutofit/>
          </a:bodyPr>
          <a:lstStyle/>
          <a:p>
            <a:pPr marL="0" indent="0" algn="ctr">
              <a:buNone/>
            </a:pPr>
            <a:r>
              <a:rPr lang="es-MX" sz="3200" b="1" dirty="0"/>
              <a:t>REFERENCIAS E INFORMACION</a:t>
            </a:r>
          </a:p>
          <a:p>
            <a:pPr marL="0" indent="0" algn="ctr">
              <a:buNone/>
            </a:pPr>
            <a:r>
              <a:rPr lang="es-BO" sz="3200" b="1" dirty="0">
                <a:hlinkClick r:id="rId2"/>
              </a:rPr>
              <a:t>https://domoticaintegrada.com/</a:t>
            </a:r>
            <a:endParaRPr lang="es-BO" sz="3200" b="1" dirty="0"/>
          </a:p>
          <a:p>
            <a:pPr marL="0" indent="0" algn="ctr">
              <a:buNone/>
            </a:pPr>
            <a:r>
              <a:rPr lang="es-BO" sz="3200" b="1" dirty="0">
                <a:hlinkClick r:id="rId3"/>
              </a:rPr>
              <a:t>https://www.habitissimo.com.mx/</a:t>
            </a:r>
            <a:endParaRPr lang="es-BO" sz="3200" b="1" dirty="0"/>
          </a:p>
          <a:p>
            <a:pPr marL="0" indent="0" algn="ctr">
              <a:buNone/>
            </a:pPr>
            <a:r>
              <a:rPr lang="es-BO" sz="3200" b="1" dirty="0"/>
              <a:t>c/recursos/domotica.com</a:t>
            </a:r>
          </a:p>
          <a:p>
            <a:pPr marL="0" indent="0" algn="ctr">
              <a:buNone/>
            </a:pPr>
            <a:r>
              <a:rPr lang="es-BO" sz="3200" b="1" dirty="0"/>
              <a:t>La </a:t>
            </a:r>
            <a:r>
              <a:rPr lang="es-BO" sz="3200" b="1" dirty="0" err="1"/>
              <a:t>domotica</a:t>
            </a:r>
            <a:r>
              <a:rPr lang="es-BO" sz="3200" b="1" dirty="0"/>
              <a:t> como solución del futuro PDF</a:t>
            </a:r>
          </a:p>
          <a:p>
            <a:pPr marL="0" indent="0" algn="ctr">
              <a:buNone/>
            </a:pPr>
            <a:r>
              <a:rPr lang="es-BO" sz="3200" b="1" dirty="0">
                <a:hlinkClick r:id="rId4"/>
              </a:rPr>
              <a:t>https://www.sutori.com/es</a:t>
            </a:r>
            <a:endParaRPr lang="es-BO" sz="3200" b="1" dirty="0"/>
          </a:p>
          <a:p>
            <a:pPr marL="0" indent="0" algn="ctr">
              <a:buNone/>
            </a:pPr>
            <a:endParaRPr lang="es-BO" sz="3200" b="1" dirty="0"/>
          </a:p>
        </p:txBody>
      </p:sp>
    </p:spTree>
    <p:extLst>
      <p:ext uri="{BB962C8B-B14F-4D97-AF65-F5344CB8AC3E}">
        <p14:creationId xmlns:p14="http://schemas.microsoft.com/office/powerpoint/2010/main" val="26486404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145E865-1130-0602-D82E-D83924512F2A}"/>
              </a:ext>
            </a:extLst>
          </p:cNvPr>
          <p:cNvSpPr>
            <a:spLocks noGrp="1"/>
          </p:cNvSpPr>
          <p:nvPr>
            <p:ph type="title" idx="4294967295"/>
          </p:nvPr>
        </p:nvSpPr>
        <p:spPr>
          <a:xfrm>
            <a:off x="1293812" y="804863"/>
            <a:ext cx="9604375" cy="3465512"/>
          </a:xfrm>
        </p:spPr>
        <p:txBody>
          <a:bodyPr>
            <a:normAutofit/>
          </a:bodyPr>
          <a:lstStyle/>
          <a:p>
            <a:pPr algn="ctr"/>
            <a:r>
              <a:rPr lang="es-MX" sz="8000" b="1" dirty="0"/>
              <a:t>CONCLUSIONES</a:t>
            </a:r>
            <a:endParaRPr lang="es-BO" sz="8000" b="1" dirty="0"/>
          </a:p>
        </p:txBody>
      </p:sp>
      <p:pic>
        <p:nvPicPr>
          <p:cNvPr id="5" name="Imagen 4">
            <a:extLst>
              <a:ext uri="{FF2B5EF4-FFF2-40B4-BE49-F238E27FC236}">
                <a16:creationId xmlns:a16="http://schemas.microsoft.com/office/drawing/2014/main" id="{D258EFF7-D339-E801-B85A-DF3404285B52}"/>
              </a:ext>
            </a:extLst>
          </p:cNvPr>
          <p:cNvPicPr>
            <a:picLocks noChangeAspect="1"/>
          </p:cNvPicPr>
          <p:nvPr/>
        </p:nvPicPr>
        <p:blipFill>
          <a:blip r:embed="rId2"/>
          <a:stretch>
            <a:fillRect/>
          </a:stretch>
        </p:blipFill>
        <p:spPr>
          <a:xfrm>
            <a:off x="1763982" y="1800520"/>
            <a:ext cx="8664033" cy="4252617"/>
          </a:xfrm>
          <a:prstGeom prst="rect">
            <a:avLst/>
          </a:prstGeom>
        </p:spPr>
      </p:pic>
    </p:spTree>
    <p:extLst>
      <p:ext uri="{BB962C8B-B14F-4D97-AF65-F5344CB8AC3E}">
        <p14:creationId xmlns:p14="http://schemas.microsoft.com/office/powerpoint/2010/main" val="3646936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5F439D-8468-F972-7B4F-1E46DBAEBCD6}"/>
              </a:ext>
            </a:extLst>
          </p:cNvPr>
          <p:cNvSpPr>
            <a:spLocks noGrp="1"/>
          </p:cNvSpPr>
          <p:nvPr>
            <p:ph idx="1"/>
          </p:nvPr>
        </p:nvSpPr>
        <p:spPr>
          <a:xfrm>
            <a:off x="1451579" y="452488"/>
            <a:ext cx="9603275" cy="5013858"/>
          </a:xfrm>
        </p:spPr>
        <p:txBody>
          <a:bodyPr/>
          <a:lstStyle/>
          <a:p>
            <a:pPr marL="0" indent="0">
              <a:buNone/>
            </a:pPr>
            <a:r>
              <a:rPr lang="es-MX" dirty="0"/>
              <a:t>EN 1900-1920</a:t>
            </a:r>
          </a:p>
          <a:p>
            <a:pPr marL="0" indent="0">
              <a:buNone/>
            </a:pPr>
            <a:r>
              <a:rPr lang="es-MX" sz="2400" dirty="0"/>
              <a:t>INVENCION DE LOS ELECTRODOMESTICOS COMO PRIMERAS MAQUINAS COLABORADORAS DEL HOGAR.</a:t>
            </a:r>
            <a:endParaRPr lang="es-BO" sz="2400" dirty="0"/>
          </a:p>
        </p:txBody>
      </p:sp>
      <p:pic>
        <p:nvPicPr>
          <p:cNvPr id="5" name="Imagen 4">
            <a:extLst>
              <a:ext uri="{FF2B5EF4-FFF2-40B4-BE49-F238E27FC236}">
                <a16:creationId xmlns:a16="http://schemas.microsoft.com/office/drawing/2014/main" id="{E38EFE21-8EEF-E15A-4AEB-56C5AF2AD9AF}"/>
              </a:ext>
            </a:extLst>
          </p:cNvPr>
          <p:cNvPicPr>
            <a:picLocks noChangeAspect="1"/>
          </p:cNvPicPr>
          <p:nvPr/>
        </p:nvPicPr>
        <p:blipFill rotWithShape="1">
          <a:blip r:embed="rId2">
            <a:extLst>
              <a:ext uri="{28A0092B-C50C-407E-A947-70E740481C1C}">
                <a14:useLocalDpi xmlns:a14="http://schemas.microsoft.com/office/drawing/2010/main" val="0"/>
              </a:ext>
            </a:extLst>
          </a:blip>
          <a:srcRect l="22810" t="7831" r="26933" b="11691"/>
          <a:stretch/>
        </p:blipFill>
        <p:spPr>
          <a:xfrm>
            <a:off x="3032288" y="1978428"/>
            <a:ext cx="6127423" cy="3487917"/>
          </a:xfrm>
          <a:prstGeom prst="rect">
            <a:avLst/>
          </a:prstGeom>
        </p:spPr>
      </p:pic>
    </p:spTree>
    <p:extLst>
      <p:ext uri="{BB962C8B-B14F-4D97-AF65-F5344CB8AC3E}">
        <p14:creationId xmlns:p14="http://schemas.microsoft.com/office/powerpoint/2010/main" val="3478076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505BCD0-645E-E589-EEB8-467FBDCC454C}"/>
              </a:ext>
            </a:extLst>
          </p:cNvPr>
          <p:cNvSpPr>
            <a:spLocks noGrp="1"/>
          </p:cNvSpPr>
          <p:nvPr>
            <p:ph idx="1"/>
          </p:nvPr>
        </p:nvSpPr>
        <p:spPr>
          <a:xfrm>
            <a:off x="1451579" y="405353"/>
            <a:ext cx="9603275" cy="5060993"/>
          </a:xfrm>
        </p:spPr>
        <p:txBody>
          <a:bodyPr>
            <a:normAutofit/>
          </a:bodyPr>
          <a:lstStyle/>
          <a:p>
            <a:pPr marL="0" indent="0">
              <a:buNone/>
            </a:pPr>
            <a:r>
              <a:rPr lang="es-MX" sz="2400" dirty="0"/>
              <a:t>En 1930</a:t>
            </a:r>
          </a:p>
          <a:p>
            <a:pPr marL="0" indent="0">
              <a:buNone/>
            </a:pPr>
            <a:r>
              <a:rPr lang="es-MX" sz="2400" dirty="0"/>
              <a:t>SE EXPONEN LOS PRIMEROS MODELOS DE CASAS AUTOMATIZADAS EN LAS FERIAS DE INNOVACION Y PROGRESO DE CHICAGO, SAN DIEGO, DALLAS, CLEVELAND, SAN FRANCISCO Y NUEVA YORK</a:t>
            </a:r>
            <a:endParaRPr lang="es-BO" sz="2400" dirty="0"/>
          </a:p>
        </p:txBody>
      </p:sp>
      <p:pic>
        <p:nvPicPr>
          <p:cNvPr id="4" name="Imagen 3">
            <a:extLst>
              <a:ext uri="{FF2B5EF4-FFF2-40B4-BE49-F238E27FC236}">
                <a16:creationId xmlns:a16="http://schemas.microsoft.com/office/drawing/2014/main" id="{DD06B9AD-1F76-CB3A-8625-2A9F4F11529C}"/>
              </a:ext>
            </a:extLst>
          </p:cNvPr>
          <p:cNvPicPr>
            <a:picLocks noChangeAspect="1"/>
          </p:cNvPicPr>
          <p:nvPr/>
        </p:nvPicPr>
        <p:blipFill>
          <a:blip r:embed="rId2"/>
          <a:stretch>
            <a:fillRect/>
          </a:stretch>
        </p:blipFill>
        <p:spPr>
          <a:xfrm>
            <a:off x="3395319" y="2300140"/>
            <a:ext cx="5401362" cy="3671838"/>
          </a:xfrm>
          <a:prstGeom prst="rect">
            <a:avLst/>
          </a:prstGeom>
        </p:spPr>
      </p:pic>
    </p:spTree>
    <p:extLst>
      <p:ext uri="{BB962C8B-B14F-4D97-AF65-F5344CB8AC3E}">
        <p14:creationId xmlns:p14="http://schemas.microsoft.com/office/powerpoint/2010/main" val="3320277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5243073-6C84-8C7D-7B85-0256CDD1729C}"/>
              </a:ext>
            </a:extLst>
          </p:cNvPr>
          <p:cNvSpPr>
            <a:spLocks noGrp="1"/>
          </p:cNvSpPr>
          <p:nvPr>
            <p:ph idx="4294967295"/>
          </p:nvPr>
        </p:nvSpPr>
        <p:spPr>
          <a:xfrm>
            <a:off x="1293812" y="122549"/>
            <a:ext cx="9604375" cy="5362068"/>
          </a:xfrm>
        </p:spPr>
        <p:txBody>
          <a:bodyPr/>
          <a:lstStyle/>
          <a:p>
            <a:pPr marL="0" indent="0">
              <a:buNone/>
            </a:pPr>
            <a:r>
              <a:rPr lang="es-MX" b="1" dirty="0"/>
              <a:t>NACIMIENTO DE LA DOMOTICA 1950.</a:t>
            </a:r>
          </a:p>
          <a:p>
            <a:pPr marL="0" indent="0" algn="l">
              <a:buNone/>
            </a:pPr>
            <a:r>
              <a:rPr lang="es-MX" sz="2400" b="0" i="0" dirty="0">
                <a:effectLst/>
              </a:rPr>
              <a:t>El genio mecánico Emil </a:t>
            </a:r>
            <a:r>
              <a:rPr lang="es-MX" sz="2400" b="0" i="0" dirty="0" err="1">
                <a:effectLst/>
              </a:rPr>
              <a:t>Mathias</a:t>
            </a:r>
            <a:r>
              <a:rPr lang="es-MX" sz="2400" b="0" i="0" dirty="0">
                <a:effectLst/>
              </a:rPr>
              <a:t> crea la primera casa automatizada: </a:t>
            </a:r>
            <a:r>
              <a:rPr lang="es-MX" sz="2400" b="0" i="1" dirty="0" err="1">
                <a:effectLst/>
              </a:rPr>
              <a:t>The</a:t>
            </a:r>
            <a:r>
              <a:rPr lang="es-MX" sz="2400" b="0" i="1" dirty="0">
                <a:effectLst/>
              </a:rPr>
              <a:t> </a:t>
            </a:r>
            <a:r>
              <a:rPr lang="es-MX" sz="2400" b="0" i="1" dirty="0" err="1">
                <a:effectLst/>
              </a:rPr>
              <a:t>Push-Button</a:t>
            </a:r>
            <a:r>
              <a:rPr lang="es-MX" sz="2400" b="0" i="1" dirty="0">
                <a:effectLst/>
              </a:rPr>
              <a:t> </a:t>
            </a:r>
            <a:r>
              <a:rPr lang="es-MX" sz="2400" b="0" i="1" dirty="0" err="1">
                <a:effectLst/>
              </a:rPr>
              <a:t>Manor</a:t>
            </a:r>
            <a:r>
              <a:rPr lang="es-MX" sz="2400" b="0" i="1" dirty="0">
                <a:effectLst/>
              </a:rPr>
              <a:t>.</a:t>
            </a:r>
            <a:r>
              <a:rPr lang="es-MX" sz="2400" dirty="0"/>
              <a:t> </a:t>
            </a:r>
            <a:r>
              <a:rPr lang="es-MX" sz="2400" b="0" i="0" dirty="0">
                <a:effectLst/>
              </a:rPr>
              <a:t>Este hogar se distinguía por contar con interruptores que con los que se podía interactuar con objetos de la casa, tales como la radio, las puertas y ventanas.</a:t>
            </a:r>
          </a:p>
          <a:p>
            <a:pPr marL="0" indent="0">
              <a:buNone/>
            </a:pPr>
            <a:endParaRPr lang="es-BO" dirty="0"/>
          </a:p>
        </p:txBody>
      </p:sp>
      <p:pic>
        <p:nvPicPr>
          <p:cNvPr id="4" name="Imagen 3">
            <a:extLst>
              <a:ext uri="{FF2B5EF4-FFF2-40B4-BE49-F238E27FC236}">
                <a16:creationId xmlns:a16="http://schemas.microsoft.com/office/drawing/2014/main" id="{63C4D94F-6602-37DE-B75E-494FC4547B77}"/>
              </a:ext>
            </a:extLst>
          </p:cNvPr>
          <p:cNvPicPr>
            <a:picLocks noChangeAspect="1"/>
          </p:cNvPicPr>
          <p:nvPr/>
        </p:nvPicPr>
        <p:blipFill>
          <a:blip r:embed="rId2"/>
          <a:stretch>
            <a:fillRect/>
          </a:stretch>
        </p:blipFill>
        <p:spPr>
          <a:xfrm>
            <a:off x="3143813" y="2394408"/>
            <a:ext cx="5904371" cy="3353929"/>
          </a:xfrm>
          <a:prstGeom prst="rect">
            <a:avLst/>
          </a:prstGeom>
        </p:spPr>
      </p:pic>
    </p:spTree>
    <p:extLst>
      <p:ext uri="{BB962C8B-B14F-4D97-AF65-F5344CB8AC3E}">
        <p14:creationId xmlns:p14="http://schemas.microsoft.com/office/powerpoint/2010/main" val="212207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a:extLst>
              <a:ext uri="{FF2B5EF4-FFF2-40B4-BE49-F238E27FC236}">
                <a16:creationId xmlns:a16="http://schemas.microsoft.com/office/drawing/2014/main" id="{46F2D379-3BB8-E024-82CC-B40BB79941AE}"/>
              </a:ext>
            </a:extLst>
          </p:cNvPr>
          <p:cNvSpPr>
            <a:spLocks noGrp="1"/>
          </p:cNvSpPr>
          <p:nvPr>
            <p:ph idx="1"/>
          </p:nvPr>
        </p:nvSpPr>
        <p:spPr>
          <a:xfrm>
            <a:off x="1451579" y="75414"/>
            <a:ext cx="9603275" cy="5390931"/>
          </a:xfrm>
        </p:spPr>
        <p:txBody>
          <a:bodyPr/>
          <a:lstStyle/>
          <a:p>
            <a:pPr marL="0" indent="0">
              <a:buNone/>
            </a:pPr>
            <a:r>
              <a:rPr lang="es-MX" b="1" dirty="0"/>
              <a:t>EN 1957</a:t>
            </a:r>
          </a:p>
          <a:p>
            <a:pPr marL="0" indent="0">
              <a:buNone/>
            </a:pPr>
            <a:r>
              <a:rPr lang="es-MX" sz="2400" dirty="0" err="1"/>
              <a:t>Disneylandia</a:t>
            </a:r>
            <a:r>
              <a:rPr lang="es-MX" sz="2400" dirty="0"/>
              <a:t> muestra la Casa del Futuro, hogar diseñado enteramente de plástico que operaba como atracción del parque temático en demostración del cómo podría ser las viviendas en 1987. Financiada por la empresa Monsanto, la casa contaba con telefonía de manos libres, lavaplatos ultrasónicos y fregaderos inteligentes.</a:t>
            </a:r>
          </a:p>
          <a:p>
            <a:pPr marL="0" indent="0">
              <a:buNone/>
            </a:pPr>
            <a:endParaRPr lang="es-BO" sz="2400" dirty="0"/>
          </a:p>
        </p:txBody>
      </p:sp>
      <p:pic>
        <p:nvPicPr>
          <p:cNvPr id="6" name="Imagen 5">
            <a:extLst>
              <a:ext uri="{FF2B5EF4-FFF2-40B4-BE49-F238E27FC236}">
                <a16:creationId xmlns:a16="http://schemas.microsoft.com/office/drawing/2014/main" id="{ACEEBE2A-D292-74BF-C927-772FC450083C}"/>
              </a:ext>
            </a:extLst>
          </p:cNvPr>
          <p:cNvPicPr>
            <a:picLocks noChangeAspect="1"/>
          </p:cNvPicPr>
          <p:nvPr/>
        </p:nvPicPr>
        <p:blipFill>
          <a:blip r:embed="rId2"/>
          <a:stretch>
            <a:fillRect/>
          </a:stretch>
        </p:blipFill>
        <p:spPr>
          <a:xfrm>
            <a:off x="3953910" y="2931736"/>
            <a:ext cx="4598611" cy="3058900"/>
          </a:xfrm>
          <a:prstGeom prst="rect">
            <a:avLst/>
          </a:prstGeom>
        </p:spPr>
      </p:pic>
    </p:spTree>
    <p:extLst>
      <p:ext uri="{BB962C8B-B14F-4D97-AF65-F5344CB8AC3E}">
        <p14:creationId xmlns:p14="http://schemas.microsoft.com/office/powerpoint/2010/main" val="1421341076"/>
      </p:ext>
    </p:extLst>
  </p:cSld>
  <p:clrMapOvr>
    <a:masterClrMapping/>
  </p:clrMapOvr>
</p:sld>
</file>

<file path=ppt/theme/theme1.xml><?xml version="1.0" encoding="utf-8"?>
<a:theme xmlns:a="http://schemas.openxmlformats.org/drawingml/2006/main" name="Galería">
  <a:themeElements>
    <a:clrScheme name="Galería">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ería">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ía">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482</TotalTime>
  <Words>2770</Words>
  <Application>Microsoft Office PowerPoint</Application>
  <PresentationFormat>Panorámica</PresentationFormat>
  <Paragraphs>181</Paragraphs>
  <Slides>51</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51</vt:i4>
      </vt:variant>
    </vt:vector>
  </HeadingPairs>
  <TitlesOfParts>
    <vt:vector size="62" baseType="lpstr">
      <vt:lpstr>Arial</vt:lpstr>
      <vt:lpstr>AvenirNext</vt:lpstr>
      <vt:lpstr>BlinkMacSystemFont</vt:lpstr>
      <vt:lpstr>Droid Sans</vt:lpstr>
      <vt:lpstr>Gill Sans MT</vt:lpstr>
      <vt:lpstr>Goudy Bookletter 1911</vt:lpstr>
      <vt:lpstr>lato</vt:lpstr>
      <vt:lpstr>Proxima Nova</vt:lpstr>
      <vt:lpstr>Roboto</vt:lpstr>
      <vt:lpstr>Wingdings</vt:lpstr>
      <vt:lpstr>Galería</vt:lpstr>
      <vt:lpstr>La DOMOTICA</vt:lpstr>
      <vt:lpstr>Presentación de PowerPoint</vt:lpstr>
      <vt:lpstr>Antecedentes y/o historia   LA DOMOTICA ES LA CIENCIA FICCION QUE SE OBSECIONA CON LA TECNOLOGIA CASERA E INTELIGENTE EN LOS INICIOS DE LA CIENCIA FICCION  POR SIGLOS LAS PRINCIPALES MENTES DEL MUNDO E INNOVADORAS QUE HAN ESTADO TRABAJANDO EN LA EVOLUCION DE LA TECNOLOGIA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Que es domotica?</vt:lpstr>
      <vt:lpstr>Presentación de PowerPoint</vt:lpstr>
      <vt:lpstr>Presentación de PowerPoint</vt:lpstr>
      <vt:lpstr>Presentación de PowerPoint</vt:lpstr>
      <vt:lpstr>Presentación de PowerPoint</vt:lpstr>
      <vt:lpstr>Presentación de PowerPoint</vt:lpstr>
      <vt:lpstr>Tipos de domotica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Que es domotica?</dc:title>
  <dc:creator>mauro riveros</dc:creator>
  <cp:lastModifiedBy>Ronald Vargas</cp:lastModifiedBy>
  <cp:revision>26</cp:revision>
  <dcterms:created xsi:type="dcterms:W3CDTF">2023-03-19T20:57:01Z</dcterms:created>
  <dcterms:modified xsi:type="dcterms:W3CDTF">2023-03-24T21:19:31Z</dcterms:modified>
</cp:coreProperties>
</file>